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77" r:id="rId6"/>
    <p:sldId id="281" r:id="rId7"/>
    <p:sldId id="279" r:id="rId8"/>
    <p:sldId id="280" r:id="rId9"/>
    <p:sldId id="282" r:id="rId10"/>
    <p:sldId id="283" r:id="rId11"/>
    <p:sldId id="307" r:id="rId12"/>
    <p:sldId id="284" r:id="rId13"/>
    <p:sldId id="308" r:id="rId14"/>
    <p:sldId id="285" r:id="rId15"/>
    <p:sldId id="306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68">
          <p15:clr>
            <a:srgbClr val="A4A3A4"/>
          </p15:clr>
        </p15:guide>
        <p15:guide id="3" orient="horz" pos="1589">
          <p15:clr>
            <a:srgbClr val="A4A3A4"/>
          </p15:clr>
        </p15:guide>
        <p15:guide id="4" orient="horz" pos="3686">
          <p15:clr>
            <a:srgbClr val="A4A3A4"/>
          </p15:clr>
        </p15:guide>
        <p15:guide id="5" orient="horz" pos="3823">
          <p15:clr>
            <a:srgbClr val="A4A3A4"/>
          </p15:clr>
        </p15:guide>
        <p15:guide id="6" orient="horz" pos="4195">
          <p15:clr>
            <a:srgbClr val="A4A3A4"/>
          </p15:clr>
        </p15:guide>
        <p15:guide id="7" pos="3225">
          <p15:clr>
            <a:srgbClr val="A4A3A4"/>
          </p15:clr>
        </p15:guide>
        <p15:guide id="8" pos="272">
          <p15:clr>
            <a:srgbClr val="A4A3A4"/>
          </p15:clr>
        </p15:guide>
        <p15:guide id="9" pos="4975">
          <p15:clr>
            <a:srgbClr val="A4A3A4"/>
          </p15:clr>
        </p15:guide>
        <p15:guide id="10" pos="3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howGuides="1">
      <p:cViewPr>
        <p:scale>
          <a:sx n="122" d="100"/>
          <a:sy n="122" d="100"/>
        </p:scale>
        <p:origin x="-1314" y="-42"/>
      </p:cViewPr>
      <p:guideLst>
        <p:guide orient="horz" pos="2160"/>
        <p:guide orient="horz" pos="168"/>
        <p:guide orient="horz" pos="1589"/>
        <p:guide orient="horz" pos="3686"/>
        <p:guide orient="horz" pos="3823"/>
        <p:guide orient="horz" pos="4195"/>
        <p:guide pos="3225"/>
        <p:guide pos="272"/>
        <p:guide pos="4975"/>
        <p:guide pos="33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91FE-8A5D-4816-8770-6B697A25984F}" type="datetimeFigureOut">
              <a:rPr lang="da-DK" smtClean="0"/>
              <a:t>18-09-2018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67B05-01F1-453F-AE7E-C5BF39874A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90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393C-4D32-4C79-95EE-75A42B7272BC}" type="datetimeFigureOut">
              <a:rPr lang="da-DK" smtClean="0"/>
              <a:t>18-09-2018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6DA5-35D4-4A70-B207-33CB28C786A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681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baggrund grå"/>
          <p:cNvSpPr/>
          <p:nvPr userDrawn="1"/>
        </p:nvSpPr>
        <p:spPr>
          <a:xfrm>
            <a:off x="-1" y="-9931"/>
            <a:ext cx="9143471" cy="6875283"/>
          </a:xfrm>
          <a:custGeom>
            <a:avLst/>
            <a:gdLst>
              <a:gd name="connsiteX0" fmla="*/ 0 w 9143471"/>
              <a:gd name="connsiteY0" fmla="*/ 0 h 4640963"/>
              <a:gd name="connsiteX1" fmla="*/ 9143471 w 9143471"/>
              <a:gd name="connsiteY1" fmla="*/ 0 h 4640963"/>
              <a:gd name="connsiteX2" fmla="*/ 9143471 w 9143471"/>
              <a:gd name="connsiteY2" fmla="*/ 4640963 h 4640963"/>
              <a:gd name="connsiteX3" fmla="*/ 0 w 9143471"/>
              <a:gd name="connsiteY3" fmla="*/ 4640963 h 4640963"/>
              <a:gd name="connsiteX4" fmla="*/ 0 w 9143471"/>
              <a:gd name="connsiteY4" fmla="*/ 0 h 4640963"/>
              <a:gd name="connsiteX0" fmla="*/ 0 w 9143471"/>
              <a:gd name="connsiteY0" fmla="*/ 0 h 6384522"/>
              <a:gd name="connsiteX1" fmla="*/ 9143471 w 9143471"/>
              <a:gd name="connsiteY1" fmla="*/ 0 h 6384522"/>
              <a:gd name="connsiteX2" fmla="*/ 9143471 w 9143471"/>
              <a:gd name="connsiteY2" fmla="*/ 4640963 h 6384522"/>
              <a:gd name="connsiteX3" fmla="*/ 15498 w 9143471"/>
              <a:gd name="connsiteY3" fmla="*/ 6384522 h 6384522"/>
              <a:gd name="connsiteX4" fmla="*/ 0 w 9143471"/>
              <a:gd name="connsiteY4" fmla="*/ 0 h 6384522"/>
              <a:gd name="connsiteX0" fmla="*/ 0 w 9143471"/>
              <a:gd name="connsiteY0" fmla="*/ 0 h 6392271"/>
              <a:gd name="connsiteX1" fmla="*/ 9143471 w 9143471"/>
              <a:gd name="connsiteY1" fmla="*/ 0 h 6392271"/>
              <a:gd name="connsiteX2" fmla="*/ 9143471 w 9143471"/>
              <a:gd name="connsiteY2" fmla="*/ 4640963 h 6392271"/>
              <a:gd name="connsiteX3" fmla="*/ 0 w 9143471"/>
              <a:gd name="connsiteY3" fmla="*/ 6392271 h 6392271"/>
              <a:gd name="connsiteX4" fmla="*/ 0 w 9143471"/>
              <a:gd name="connsiteY4" fmla="*/ 0 h 6392271"/>
              <a:gd name="connsiteX0" fmla="*/ 0 w 9143471"/>
              <a:gd name="connsiteY0" fmla="*/ 0 h 6547238"/>
              <a:gd name="connsiteX1" fmla="*/ 9143471 w 9143471"/>
              <a:gd name="connsiteY1" fmla="*/ 0 h 6547238"/>
              <a:gd name="connsiteX2" fmla="*/ 9143471 w 9143471"/>
              <a:gd name="connsiteY2" fmla="*/ 4640963 h 6547238"/>
              <a:gd name="connsiteX3" fmla="*/ 7749 w 9143471"/>
              <a:gd name="connsiteY3" fmla="*/ 6547238 h 6547238"/>
              <a:gd name="connsiteX4" fmla="*/ 0 w 9143471"/>
              <a:gd name="connsiteY4" fmla="*/ 0 h 654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71" h="6547238">
                <a:moveTo>
                  <a:pt x="0" y="0"/>
                </a:moveTo>
                <a:lnTo>
                  <a:pt x="9143471" y="0"/>
                </a:lnTo>
                <a:lnTo>
                  <a:pt x="9143471" y="4640963"/>
                </a:lnTo>
                <a:lnTo>
                  <a:pt x="7749" y="654723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ctangle baggrund rød"/>
          <p:cNvSpPr/>
          <p:nvPr userDrawn="1"/>
        </p:nvSpPr>
        <p:spPr>
          <a:xfrm>
            <a:off x="0" y="1"/>
            <a:ext cx="9143471" cy="6392271"/>
          </a:xfrm>
          <a:custGeom>
            <a:avLst/>
            <a:gdLst>
              <a:gd name="connsiteX0" fmla="*/ 0 w 9143471"/>
              <a:gd name="connsiteY0" fmla="*/ 0 h 4640963"/>
              <a:gd name="connsiteX1" fmla="*/ 9143471 w 9143471"/>
              <a:gd name="connsiteY1" fmla="*/ 0 h 4640963"/>
              <a:gd name="connsiteX2" fmla="*/ 9143471 w 9143471"/>
              <a:gd name="connsiteY2" fmla="*/ 4640963 h 4640963"/>
              <a:gd name="connsiteX3" fmla="*/ 0 w 9143471"/>
              <a:gd name="connsiteY3" fmla="*/ 4640963 h 4640963"/>
              <a:gd name="connsiteX4" fmla="*/ 0 w 9143471"/>
              <a:gd name="connsiteY4" fmla="*/ 0 h 4640963"/>
              <a:gd name="connsiteX0" fmla="*/ 0 w 9143471"/>
              <a:gd name="connsiteY0" fmla="*/ 0 h 6384522"/>
              <a:gd name="connsiteX1" fmla="*/ 9143471 w 9143471"/>
              <a:gd name="connsiteY1" fmla="*/ 0 h 6384522"/>
              <a:gd name="connsiteX2" fmla="*/ 9143471 w 9143471"/>
              <a:gd name="connsiteY2" fmla="*/ 4640963 h 6384522"/>
              <a:gd name="connsiteX3" fmla="*/ 15498 w 9143471"/>
              <a:gd name="connsiteY3" fmla="*/ 6384522 h 6384522"/>
              <a:gd name="connsiteX4" fmla="*/ 0 w 9143471"/>
              <a:gd name="connsiteY4" fmla="*/ 0 h 6384522"/>
              <a:gd name="connsiteX0" fmla="*/ 0 w 9143471"/>
              <a:gd name="connsiteY0" fmla="*/ 0 h 6392271"/>
              <a:gd name="connsiteX1" fmla="*/ 9143471 w 9143471"/>
              <a:gd name="connsiteY1" fmla="*/ 0 h 6392271"/>
              <a:gd name="connsiteX2" fmla="*/ 9143471 w 9143471"/>
              <a:gd name="connsiteY2" fmla="*/ 4640963 h 6392271"/>
              <a:gd name="connsiteX3" fmla="*/ 0 w 9143471"/>
              <a:gd name="connsiteY3" fmla="*/ 6392271 h 6392271"/>
              <a:gd name="connsiteX4" fmla="*/ 0 w 9143471"/>
              <a:gd name="connsiteY4" fmla="*/ 0 h 639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71" h="6392271">
                <a:moveTo>
                  <a:pt x="0" y="0"/>
                </a:moveTo>
                <a:lnTo>
                  <a:pt x="9143471" y="0"/>
                </a:lnTo>
                <a:lnTo>
                  <a:pt x="9143471" y="4640963"/>
                </a:lnTo>
                <a:lnTo>
                  <a:pt x="0" y="63922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Rectangle sort trekant"/>
          <p:cNvSpPr/>
          <p:nvPr userDrawn="1"/>
        </p:nvSpPr>
        <p:spPr>
          <a:xfrm>
            <a:off x="0" y="4643425"/>
            <a:ext cx="3264255" cy="2217037"/>
          </a:xfrm>
          <a:custGeom>
            <a:avLst/>
            <a:gdLst>
              <a:gd name="connsiteX0" fmla="*/ 0 w 3264255"/>
              <a:gd name="connsiteY0" fmla="*/ 0 h 2217037"/>
              <a:gd name="connsiteX1" fmla="*/ 3264255 w 3264255"/>
              <a:gd name="connsiteY1" fmla="*/ 0 h 2217037"/>
              <a:gd name="connsiteX2" fmla="*/ 3264255 w 3264255"/>
              <a:gd name="connsiteY2" fmla="*/ 2217037 h 2217037"/>
              <a:gd name="connsiteX3" fmla="*/ 0 w 3264255"/>
              <a:gd name="connsiteY3" fmla="*/ 2217037 h 2217037"/>
              <a:gd name="connsiteX4" fmla="*/ 0 w 3264255"/>
              <a:gd name="connsiteY4" fmla="*/ 0 h 2217037"/>
              <a:gd name="connsiteX0" fmla="*/ 0 w 3264255"/>
              <a:gd name="connsiteY0" fmla="*/ 0 h 2217037"/>
              <a:gd name="connsiteX1" fmla="*/ 1317962 w 3264255"/>
              <a:gd name="connsiteY1" fmla="*/ 891413 h 2217037"/>
              <a:gd name="connsiteX2" fmla="*/ 3264255 w 3264255"/>
              <a:gd name="connsiteY2" fmla="*/ 2217037 h 2217037"/>
              <a:gd name="connsiteX3" fmla="*/ 0 w 3264255"/>
              <a:gd name="connsiteY3" fmla="*/ 2217037 h 2217037"/>
              <a:gd name="connsiteX4" fmla="*/ 0 w 3264255"/>
              <a:gd name="connsiteY4" fmla="*/ 0 h 22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255" h="2217037">
                <a:moveTo>
                  <a:pt x="0" y="0"/>
                </a:moveTo>
                <a:lnTo>
                  <a:pt x="1317962" y="891413"/>
                </a:lnTo>
                <a:lnTo>
                  <a:pt x="3264255" y="2217037"/>
                </a:lnTo>
                <a:lnTo>
                  <a:pt x="0" y="221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4000" y="266400"/>
            <a:ext cx="2808000" cy="4096800"/>
          </a:xfrm>
        </p:spPr>
        <p:txBody>
          <a:bodyPr anchor="ctr" anchorCtr="0"/>
          <a:lstStyle>
            <a:lvl1pPr>
              <a:lnSpc>
                <a:spcPct val="99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</a:t>
            </a:r>
            <a:br>
              <a:rPr lang="da-DK" dirty="0"/>
            </a:br>
            <a:r>
              <a:rPr lang="da-DK" dirty="0"/>
              <a:t>overskrift på højst ni linjer</a:t>
            </a:r>
          </a:p>
        </p:txBody>
      </p:sp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" y="509585"/>
            <a:ext cx="5069986" cy="4649874"/>
          </a:xfrm>
          <a:prstGeom prst="rect">
            <a:avLst/>
          </a:prstGeom>
        </p:spPr>
      </p:pic>
      <p:pic>
        <p:nvPicPr>
          <p:cNvPr id="21" name="Billede D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00" y="5776919"/>
            <a:ext cx="320680" cy="792623"/>
          </a:xfrm>
          <a:prstGeom prst="rect">
            <a:avLst/>
          </a:prstGeom>
        </p:spPr>
      </p:pic>
      <p:pic>
        <p:nvPicPr>
          <p:cNvPr id="22" name="Billede DG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70" y="6228092"/>
            <a:ext cx="605956" cy="337996"/>
          </a:xfrm>
          <a:prstGeom prst="rect">
            <a:avLst/>
          </a:prstGeom>
        </p:spPr>
      </p:pic>
      <p:pic>
        <p:nvPicPr>
          <p:cNvPr id="23" name="Billede Nodea fond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13" y="6228092"/>
            <a:ext cx="741419" cy="344341"/>
          </a:xfrm>
          <a:prstGeom prst="rect">
            <a:avLst/>
          </a:prstGeom>
        </p:spPr>
      </p:pic>
      <p:pic>
        <p:nvPicPr>
          <p:cNvPr id="24" name="Billede Tryg fond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06" y="6348952"/>
            <a:ext cx="856800" cy="138600"/>
          </a:xfrm>
          <a:prstGeom prst="rect">
            <a:avLst/>
          </a:prstGeom>
        </p:spPr>
      </p:pic>
      <p:sp>
        <p:nvSpPr>
          <p:cNvPr id="28" name="Pladsholder til indhold 27"/>
          <p:cNvSpPr>
            <a:spLocks noGrp="1"/>
          </p:cNvSpPr>
          <p:nvPr userDrawn="1">
            <p:ph sz="quarter" idx="10" hasCustomPrompt="1"/>
          </p:nvPr>
        </p:nvSpPr>
        <p:spPr>
          <a:xfrm>
            <a:off x="3676807" y="6231469"/>
            <a:ext cx="1040913" cy="342000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logo, hvis ingen logo, fjernes streg til højre </a:t>
            </a:r>
          </a:p>
        </p:txBody>
      </p:sp>
      <p:sp>
        <p:nvSpPr>
          <p:cNvPr id="30" name="Pladsholder til tekst sort streg til venstr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6928" y="6228092"/>
            <a:ext cx="7200" cy="342000"/>
          </a:xfrm>
          <a:noFill/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31" name="Pladsholder til tekst sort streg til højr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07039" y="6228092"/>
            <a:ext cx="7200" cy="342000"/>
          </a:xfr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16" name="Rectangle 5"/>
          <p:cNvSpPr/>
          <p:nvPr userDrawn="1"/>
        </p:nvSpPr>
        <p:spPr>
          <a:xfrm>
            <a:off x="-1728700" y="6027003"/>
            <a:ext cx="165739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 logo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Hold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nede og </a:t>
            </a:r>
            <a:b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pladsholderen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</a:t>
            </a:r>
            <a:r>
              <a:rPr lang="da-DK" sz="90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i top-menuen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Vælg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Billede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4. </a:t>
            </a:r>
            <a:r>
              <a:rPr lang="da-DK" sz="900" b="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Find logoet</a:t>
            </a:r>
            <a:r>
              <a:rPr lang="da-DK" sz="900" b="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og vælg indsæt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 hasCustomPrompt="1"/>
          </p:nvPr>
        </p:nvSpPr>
        <p:spPr>
          <a:xfrm>
            <a:off x="5380038" y="2518228"/>
            <a:ext cx="3330575" cy="3330000"/>
          </a:xfrm>
        </p:spPr>
        <p:txBody>
          <a:bodyPr tIns="576000" anchor="ctr" anchorCtr="0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67422"/>
            <a:ext cx="5796184" cy="1120986"/>
          </a:xfrm>
        </p:spPr>
        <p:txBody>
          <a:bodyPr/>
          <a:lstStyle/>
          <a:p>
            <a:r>
              <a:rPr lang="da-DK" dirty="0"/>
              <a:t>Klik og indsæt overskrift i en eller to linjer</a:t>
            </a:r>
          </a:p>
        </p:txBody>
      </p:sp>
      <p:sp>
        <p:nvSpPr>
          <p:cNvPr id="24" name="Pladsholder til indhold 2"/>
          <p:cNvSpPr>
            <a:spLocks noGrp="1"/>
          </p:cNvSpPr>
          <p:nvPr>
            <p:ph sz="quarter" idx="16" hasCustomPrompt="1"/>
          </p:nvPr>
        </p:nvSpPr>
        <p:spPr>
          <a:xfrm>
            <a:off x="431801" y="2523065"/>
            <a:ext cx="4687888" cy="332846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Rectangle 5"/>
          <p:cNvSpPr/>
          <p:nvPr userDrawn="1"/>
        </p:nvSpPr>
        <p:spPr>
          <a:xfrm>
            <a:off x="-2196752" y="2511497"/>
            <a:ext cx="209994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Tekst-typografier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for at gå frem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 tekst-niveauer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1 = normal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2 = bullets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3 - 9 = bullets med indryk 18 pt.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gå tilbage i tekst-niveauer,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+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Alternativt kan</a:t>
            </a:r>
          </a:p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Forøg og Formindsk 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listeniveau bruges</a:t>
            </a:r>
          </a:p>
        </p:txBody>
      </p:sp>
      <p:sp>
        <p:nvSpPr>
          <p:cNvPr id="17" name="Rectangle sort trekant"/>
          <p:cNvSpPr/>
          <p:nvPr userDrawn="1"/>
        </p:nvSpPr>
        <p:spPr>
          <a:xfrm>
            <a:off x="6034661" y="0"/>
            <a:ext cx="3115200" cy="2128800"/>
          </a:xfrm>
          <a:custGeom>
            <a:avLst/>
            <a:gdLst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0 w 3115200"/>
              <a:gd name="connsiteY3" fmla="*/ 2128800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67070 w 3115200"/>
              <a:gd name="connsiteY3" fmla="*/ 1055374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53818 w 3115200"/>
              <a:gd name="connsiteY3" fmla="*/ 1062000 h 2128800"/>
              <a:gd name="connsiteX4" fmla="*/ 0 w 3115200"/>
              <a:gd name="connsiteY4" fmla="*/ 0 h 21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200" h="2128800">
                <a:moveTo>
                  <a:pt x="0" y="0"/>
                </a:moveTo>
                <a:lnTo>
                  <a:pt x="3115200" y="0"/>
                </a:lnTo>
                <a:lnTo>
                  <a:pt x="3115200" y="2128800"/>
                </a:lnTo>
                <a:lnTo>
                  <a:pt x="1553818" y="10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29" name="Gruppe 28"/>
          <p:cNvGrpSpPr/>
          <p:nvPr userDrawn="1"/>
        </p:nvGrpSpPr>
        <p:grpSpPr>
          <a:xfrm>
            <a:off x="-540568" y="3957756"/>
            <a:ext cx="407130" cy="245576"/>
            <a:chOff x="-540568" y="3957756"/>
            <a:chExt cx="407130" cy="245576"/>
          </a:xfrm>
        </p:grpSpPr>
        <p:pic>
          <p:nvPicPr>
            <p:cNvPr id="30" name="Picture 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957756"/>
              <a:ext cx="407130" cy="24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8"/>
            <p:cNvSpPr/>
            <p:nvPr userDrawn="1"/>
          </p:nvSpPr>
          <p:spPr bwMode="auto">
            <a:xfrm>
              <a:off x="-333462" y="3960440"/>
              <a:ext cx="200024" cy="233364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  <p:sp>
          <p:nvSpPr>
            <p:cNvPr id="32" name="Rounded Rectangle 9"/>
            <p:cNvSpPr/>
            <p:nvPr userDrawn="1"/>
          </p:nvSpPr>
          <p:spPr bwMode="auto">
            <a:xfrm>
              <a:off x="-530314" y="3963615"/>
              <a:ext cx="196850" cy="23971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</p:grpSp>
      <p:grpSp>
        <p:nvGrpSpPr>
          <p:cNvPr id="23" name="Gruppe 17"/>
          <p:cNvGrpSpPr>
            <a:grpSpLocks/>
          </p:cNvGrpSpPr>
          <p:nvPr userDrawn="1"/>
        </p:nvGrpSpPr>
        <p:grpSpPr bwMode="auto">
          <a:xfrm>
            <a:off x="9288524" y="2532630"/>
            <a:ext cx="2032000" cy="2310533"/>
            <a:chOff x="6573838" y="3603625"/>
            <a:chExt cx="2032000" cy="2310413"/>
          </a:xfrm>
        </p:grpSpPr>
        <p:sp>
          <p:nvSpPr>
            <p:cNvPr id="25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91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1.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på det lille billede-indsættelsesikon i midten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2.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3.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Beskær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4. 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altLang="da-DK" sz="900" b="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-knappen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nede, mens der trækkes i billedets hjørner</a:t>
              </a:r>
            </a:p>
          </p:txBody>
        </p:sp>
        <p:grpSp>
          <p:nvGrpSpPr>
            <p:cNvPr id="26" name="Gruppe 19"/>
            <p:cNvGrpSpPr>
              <a:grpSpLocks/>
            </p:cNvGrpSpPr>
            <p:nvPr userDrawn="1"/>
          </p:nvGrpSpPr>
          <p:grpSpPr bwMode="auto">
            <a:xfrm>
              <a:off x="6607544" y="5571021"/>
              <a:ext cx="331788" cy="343017"/>
              <a:chOff x="6608483" y="5571145"/>
              <a:chExt cx="331632" cy="343669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012" y="557126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25"/>
              <p:cNvSpPr/>
              <p:nvPr userDrawn="1"/>
            </p:nvSpPr>
            <p:spPr>
              <a:xfrm>
                <a:off x="6608483" y="5571145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defRPr/>
                </a:pPr>
                <a:endParaRPr lang="da-DK" sz="2000" dirty="0"/>
              </a:p>
            </p:txBody>
          </p:sp>
        </p:grp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052" y="4761970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Logo"/>
          <p:cNvSpPr txBox="1">
            <a:spLocks/>
          </p:cNvSpPr>
          <p:nvPr userDrawn="1"/>
        </p:nvSpPr>
        <p:spPr>
          <a:xfrm>
            <a:off x="7856096" y="240406"/>
            <a:ext cx="1040400" cy="954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755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tIns="576000" anchor="ctr" anchorCtr="0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2" name="Text Placeholder sort trekant"/>
          <p:cNvSpPr>
            <a:spLocks noGrp="1"/>
          </p:cNvSpPr>
          <p:nvPr>
            <p:ph type="body" sz="quarter" idx="11" hasCustomPrompt="1"/>
          </p:nvPr>
        </p:nvSpPr>
        <p:spPr>
          <a:xfrm>
            <a:off x="6030000" y="0"/>
            <a:ext cx="3114000" cy="2127600"/>
          </a:xfrm>
          <a:custGeom>
            <a:avLst/>
            <a:gdLst>
              <a:gd name="connsiteX0" fmla="*/ 0 w 3114000"/>
              <a:gd name="connsiteY0" fmla="*/ 0 h 2127600"/>
              <a:gd name="connsiteX1" fmla="*/ 3114000 w 3114000"/>
              <a:gd name="connsiteY1" fmla="*/ 0 h 2127600"/>
              <a:gd name="connsiteX2" fmla="*/ 3114000 w 3114000"/>
              <a:gd name="connsiteY2" fmla="*/ 2127600 h 2127600"/>
              <a:gd name="connsiteX3" fmla="*/ 0 w 3114000"/>
              <a:gd name="connsiteY3" fmla="*/ 2127600 h 2127600"/>
              <a:gd name="connsiteX4" fmla="*/ 0 w 3114000"/>
              <a:gd name="connsiteY4" fmla="*/ 0 h 2127600"/>
              <a:gd name="connsiteX0" fmla="*/ 0 w 3114000"/>
              <a:gd name="connsiteY0" fmla="*/ 0 h 2127600"/>
              <a:gd name="connsiteX1" fmla="*/ 3114000 w 3114000"/>
              <a:gd name="connsiteY1" fmla="*/ 0 h 2127600"/>
              <a:gd name="connsiteX2" fmla="*/ 3114000 w 3114000"/>
              <a:gd name="connsiteY2" fmla="*/ 2127600 h 2127600"/>
              <a:gd name="connsiteX3" fmla="*/ 1472339 w 3114000"/>
              <a:gd name="connsiteY3" fmla="*/ 1011722 h 2127600"/>
              <a:gd name="connsiteX4" fmla="*/ 0 w 3114000"/>
              <a:gd name="connsiteY4" fmla="*/ 0 h 2127600"/>
              <a:gd name="connsiteX0" fmla="*/ 0 w 3114000"/>
              <a:gd name="connsiteY0" fmla="*/ 0 h 2127600"/>
              <a:gd name="connsiteX1" fmla="*/ 3114000 w 3114000"/>
              <a:gd name="connsiteY1" fmla="*/ 0 h 2127600"/>
              <a:gd name="connsiteX2" fmla="*/ 3114000 w 3114000"/>
              <a:gd name="connsiteY2" fmla="*/ 2127600 h 2127600"/>
              <a:gd name="connsiteX3" fmla="*/ 1472339 w 3114000"/>
              <a:gd name="connsiteY3" fmla="*/ 1011722 h 2127600"/>
              <a:gd name="connsiteX4" fmla="*/ 0 w 3114000"/>
              <a:gd name="connsiteY4" fmla="*/ 0 h 2127600"/>
              <a:gd name="connsiteX0" fmla="*/ 0 w 3114000"/>
              <a:gd name="connsiteY0" fmla="*/ 0 h 2127600"/>
              <a:gd name="connsiteX1" fmla="*/ 3114000 w 3114000"/>
              <a:gd name="connsiteY1" fmla="*/ 0 h 2127600"/>
              <a:gd name="connsiteX2" fmla="*/ 3114000 w 3114000"/>
              <a:gd name="connsiteY2" fmla="*/ 2127600 h 2127600"/>
              <a:gd name="connsiteX3" fmla="*/ 1472339 w 3114000"/>
              <a:gd name="connsiteY3" fmla="*/ 1001847 h 2127600"/>
              <a:gd name="connsiteX4" fmla="*/ 0 w 3114000"/>
              <a:gd name="connsiteY4" fmla="*/ 0 h 21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000" h="2127600">
                <a:moveTo>
                  <a:pt x="0" y="0"/>
                </a:moveTo>
                <a:lnTo>
                  <a:pt x="3114000" y="0"/>
                </a:lnTo>
                <a:lnTo>
                  <a:pt x="3114000" y="2127600"/>
                </a:lnTo>
                <a:lnTo>
                  <a:pt x="1472339" y="100184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850235" y="240406"/>
            <a:ext cx="1040400" cy="95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67422"/>
            <a:ext cx="5796184" cy="16134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og 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333410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baggrund grå"/>
          <p:cNvSpPr/>
          <p:nvPr userDrawn="1"/>
        </p:nvSpPr>
        <p:spPr>
          <a:xfrm>
            <a:off x="-1" y="-9930"/>
            <a:ext cx="9143471" cy="6324734"/>
          </a:xfrm>
          <a:custGeom>
            <a:avLst/>
            <a:gdLst>
              <a:gd name="connsiteX0" fmla="*/ 0 w 9143471"/>
              <a:gd name="connsiteY0" fmla="*/ 0 h 4640963"/>
              <a:gd name="connsiteX1" fmla="*/ 9143471 w 9143471"/>
              <a:gd name="connsiteY1" fmla="*/ 0 h 4640963"/>
              <a:gd name="connsiteX2" fmla="*/ 9143471 w 9143471"/>
              <a:gd name="connsiteY2" fmla="*/ 4640963 h 4640963"/>
              <a:gd name="connsiteX3" fmla="*/ 0 w 9143471"/>
              <a:gd name="connsiteY3" fmla="*/ 4640963 h 4640963"/>
              <a:gd name="connsiteX4" fmla="*/ 0 w 9143471"/>
              <a:gd name="connsiteY4" fmla="*/ 0 h 4640963"/>
              <a:gd name="connsiteX0" fmla="*/ 0 w 9143471"/>
              <a:gd name="connsiteY0" fmla="*/ 0 h 6384522"/>
              <a:gd name="connsiteX1" fmla="*/ 9143471 w 9143471"/>
              <a:gd name="connsiteY1" fmla="*/ 0 h 6384522"/>
              <a:gd name="connsiteX2" fmla="*/ 9143471 w 9143471"/>
              <a:gd name="connsiteY2" fmla="*/ 4640963 h 6384522"/>
              <a:gd name="connsiteX3" fmla="*/ 15498 w 9143471"/>
              <a:gd name="connsiteY3" fmla="*/ 6384522 h 6384522"/>
              <a:gd name="connsiteX4" fmla="*/ 0 w 9143471"/>
              <a:gd name="connsiteY4" fmla="*/ 0 h 6384522"/>
              <a:gd name="connsiteX0" fmla="*/ 0 w 9143471"/>
              <a:gd name="connsiteY0" fmla="*/ 0 h 6392271"/>
              <a:gd name="connsiteX1" fmla="*/ 9143471 w 9143471"/>
              <a:gd name="connsiteY1" fmla="*/ 0 h 6392271"/>
              <a:gd name="connsiteX2" fmla="*/ 9143471 w 9143471"/>
              <a:gd name="connsiteY2" fmla="*/ 4640963 h 6392271"/>
              <a:gd name="connsiteX3" fmla="*/ 0 w 9143471"/>
              <a:gd name="connsiteY3" fmla="*/ 6392271 h 6392271"/>
              <a:gd name="connsiteX4" fmla="*/ 0 w 9143471"/>
              <a:gd name="connsiteY4" fmla="*/ 0 h 6392271"/>
              <a:gd name="connsiteX0" fmla="*/ 0 w 9143471"/>
              <a:gd name="connsiteY0" fmla="*/ 0 h 6547238"/>
              <a:gd name="connsiteX1" fmla="*/ 9143471 w 9143471"/>
              <a:gd name="connsiteY1" fmla="*/ 0 h 6547238"/>
              <a:gd name="connsiteX2" fmla="*/ 9143471 w 9143471"/>
              <a:gd name="connsiteY2" fmla="*/ 4640963 h 6547238"/>
              <a:gd name="connsiteX3" fmla="*/ 7749 w 9143471"/>
              <a:gd name="connsiteY3" fmla="*/ 6547238 h 6547238"/>
              <a:gd name="connsiteX4" fmla="*/ 0 w 9143471"/>
              <a:gd name="connsiteY4" fmla="*/ 0 h 6547238"/>
              <a:gd name="connsiteX0" fmla="*/ 0 w 9143471"/>
              <a:gd name="connsiteY0" fmla="*/ 0 h 6595966"/>
              <a:gd name="connsiteX1" fmla="*/ 9143471 w 9143471"/>
              <a:gd name="connsiteY1" fmla="*/ 0 h 6595966"/>
              <a:gd name="connsiteX2" fmla="*/ 9143471 w 9143471"/>
              <a:gd name="connsiteY2" fmla="*/ 4640963 h 6595966"/>
              <a:gd name="connsiteX3" fmla="*/ 0 w 9143471"/>
              <a:gd name="connsiteY3" fmla="*/ 6595966 h 6595966"/>
              <a:gd name="connsiteX4" fmla="*/ 0 w 9143471"/>
              <a:gd name="connsiteY4" fmla="*/ 0 h 6595966"/>
              <a:gd name="connsiteX0" fmla="*/ 0 w 9143471"/>
              <a:gd name="connsiteY0" fmla="*/ 0 h 6661419"/>
              <a:gd name="connsiteX1" fmla="*/ 9143471 w 9143471"/>
              <a:gd name="connsiteY1" fmla="*/ 0 h 6661419"/>
              <a:gd name="connsiteX2" fmla="*/ 9143471 w 9143471"/>
              <a:gd name="connsiteY2" fmla="*/ 4640963 h 6661419"/>
              <a:gd name="connsiteX3" fmla="*/ 38746 w 9143471"/>
              <a:gd name="connsiteY3" fmla="*/ 6661419 h 6661419"/>
              <a:gd name="connsiteX4" fmla="*/ 0 w 9143471"/>
              <a:gd name="connsiteY4" fmla="*/ 0 h 6661419"/>
              <a:gd name="connsiteX0" fmla="*/ 0 w 9143471"/>
              <a:gd name="connsiteY0" fmla="*/ 0 h 6685965"/>
              <a:gd name="connsiteX1" fmla="*/ 9143471 w 9143471"/>
              <a:gd name="connsiteY1" fmla="*/ 0 h 6685965"/>
              <a:gd name="connsiteX2" fmla="*/ 9143471 w 9143471"/>
              <a:gd name="connsiteY2" fmla="*/ 4640963 h 6685965"/>
              <a:gd name="connsiteX3" fmla="*/ 15498 w 9143471"/>
              <a:gd name="connsiteY3" fmla="*/ 6685965 h 6685965"/>
              <a:gd name="connsiteX4" fmla="*/ 0 w 9143471"/>
              <a:gd name="connsiteY4" fmla="*/ 0 h 6685965"/>
              <a:gd name="connsiteX0" fmla="*/ 0 w 9143471"/>
              <a:gd name="connsiteY0" fmla="*/ 0 h 6677783"/>
              <a:gd name="connsiteX1" fmla="*/ 9143471 w 9143471"/>
              <a:gd name="connsiteY1" fmla="*/ 0 h 6677783"/>
              <a:gd name="connsiteX2" fmla="*/ 9143471 w 9143471"/>
              <a:gd name="connsiteY2" fmla="*/ 4640963 h 6677783"/>
              <a:gd name="connsiteX3" fmla="*/ 7749 w 9143471"/>
              <a:gd name="connsiteY3" fmla="*/ 6677783 h 6677783"/>
              <a:gd name="connsiteX4" fmla="*/ 0 w 9143471"/>
              <a:gd name="connsiteY4" fmla="*/ 0 h 667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71" h="6677783">
                <a:moveTo>
                  <a:pt x="0" y="0"/>
                </a:moveTo>
                <a:lnTo>
                  <a:pt x="9143471" y="0"/>
                </a:lnTo>
                <a:lnTo>
                  <a:pt x="9143471" y="4640963"/>
                </a:lnTo>
                <a:lnTo>
                  <a:pt x="7749" y="667778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Rectangle baggrund rød"/>
          <p:cNvSpPr/>
          <p:nvPr userDrawn="1"/>
        </p:nvSpPr>
        <p:spPr>
          <a:xfrm>
            <a:off x="0" y="2"/>
            <a:ext cx="9143471" cy="5906203"/>
          </a:xfrm>
          <a:custGeom>
            <a:avLst/>
            <a:gdLst>
              <a:gd name="connsiteX0" fmla="*/ 0 w 9143471"/>
              <a:gd name="connsiteY0" fmla="*/ 0 h 4640963"/>
              <a:gd name="connsiteX1" fmla="*/ 9143471 w 9143471"/>
              <a:gd name="connsiteY1" fmla="*/ 0 h 4640963"/>
              <a:gd name="connsiteX2" fmla="*/ 9143471 w 9143471"/>
              <a:gd name="connsiteY2" fmla="*/ 4640963 h 4640963"/>
              <a:gd name="connsiteX3" fmla="*/ 0 w 9143471"/>
              <a:gd name="connsiteY3" fmla="*/ 4640963 h 4640963"/>
              <a:gd name="connsiteX4" fmla="*/ 0 w 9143471"/>
              <a:gd name="connsiteY4" fmla="*/ 0 h 4640963"/>
              <a:gd name="connsiteX0" fmla="*/ 0 w 9143471"/>
              <a:gd name="connsiteY0" fmla="*/ 0 h 6384522"/>
              <a:gd name="connsiteX1" fmla="*/ 9143471 w 9143471"/>
              <a:gd name="connsiteY1" fmla="*/ 0 h 6384522"/>
              <a:gd name="connsiteX2" fmla="*/ 9143471 w 9143471"/>
              <a:gd name="connsiteY2" fmla="*/ 4640963 h 6384522"/>
              <a:gd name="connsiteX3" fmla="*/ 15498 w 9143471"/>
              <a:gd name="connsiteY3" fmla="*/ 6384522 h 6384522"/>
              <a:gd name="connsiteX4" fmla="*/ 0 w 9143471"/>
              <a:gd name="connsiteY4" fmla="*/ 0 h 6384522"/>
              <a:gd name="connsiteX0" fmla="*/ 0 w 9143471"/>
              <a:gd name="connsiteY0" fmla="*/ 0 h 6392271"/>
              <a:gd name="connsiteX1" fmla="*/ 9143471 w 9143471"/>
              <a:gd name="connsiteY1" fmla="*/ 0 h 6392271"/>
              <a:gd name="connsiteX2" fmla="*/ 9143471 w 9143471"/>
              <a:gd name="connsiteY2" fmla="*/ 4640963 h 6392271"/>
              <a:gd name="connsiteX3" fmla="*/ 0 w 9143471"/>
              <a:gd name="connsiteY3" fmla="*/ 6392271 h 6392271"/>
              <a:gd name="connsiteX4" fmla="*/ 0 w 9143471"/>
              <a:gd name="connsiteY4" fmla="*/ 0 h 6392271"/>
              <a:gd name="connsiteX0" fmla="*/ 0 w 9143471"/>
              <a:gd name="connsiteY0" fmla="*/ 0 h 6600100"/>
              <a:gd name="connsiteX1" fmla="*/ 9143471 w 9143471"/>
              <a:gd name="connsiteY1" fmla="*/ 0 h 6600100"/>
              <a:gd name="connsiteX2" fmla="*/ 9143471 w 9143471"/>
              <a:gd name="connsiteY2" fmla="*/ 4640963 h 6600100"/>
              <a:gd name="connsiteX3" fmla="*/ 0 w 9143471"/>
              <a:gd name="connsiteY3" fmla="*/ 6600100 h 6600100"/>
              <a:gd name="connsiteX4" fmla="*/ 0 w 9143471"/>
              <a:gd name="connsiteY4" fmla="*/ 0 h 66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71" h="6600100">
                <a:moveTo>
                  <a:pt x="0" y="0"/>
                </a:moveTo>
                <a:lnTo>
                  <a:pt x="9143471" y="0"/>
                </a:lnTo>
                <a:lnTo>
                  <a:pt x="9143471" y="4640963"/>
                </a:lnTo>
                <a:lnTo>
                  <a:pt x="0" y="6600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ctangle sort trekant"/>
          <p:cNvSpPr/>
          <p:nvPr userDrawn="1"/>
        </p:nvSpPr>
        <p:spPr>
          <a:xfrm>
            <a:off x="0" y="4643425"/>
            <a:ext cx="3264255" cy="2217037"/>
          </a:xfrm>
          <a:custGeom>
            <a:avLst/>
            <a:gdLst>
              <a:gd name="connsiteX0" fmla="*/ 0 w 3264255"/>
              <a:gd name="connsiteY0" fmla="*/ 0 h 2217037"/>
              <a:gd name="connsiteX1" fmla="*/ 3264255 w 3264255"/>
              <a:gd name="connsiteY1" fmla="*/ 0 h 2217037"/>
              <a:gd name="connsiteX2" fmla="*/ 3264255 w 3264255"/>
              <a:gd name="connsiteY2" fmla="*/ 2217037 h 2217037"/>
              <a:gd name="connsiteX3" fmla="*/ 0 w 3264255"/>
              <a:gd name="connsiteY3" fmla="*/ 2217037 h 2217037"/>
              <a:gd name="connsiteX4" fmla="*/ 0 w 3264255"/>
              <a:gd name="connsiteY4" fmla="*/ 0 h 2217037"/>
              <a:gd name="connsiteX0" fmla="*/ 0 w 3264255"/>
              <a:gd name="connsiteY0" fmla="*/ 0 h 2217037"/>
              <a:gd name="connsiteX1" fmla="*/ 1317962 w 3264255"/>
              <a:gd name="connsiteY1" fmla="*/ 891413 h 2217037"/>
              <a:gd name="connsiteX2" fmla="*/ 3264255 w 3264255"/>
              <a:gd name="connsiteY2" fmla="*/ 2217037 h 2217037"/>
              <a:gd name="connsiteX3" fmla="*/ 0 w 3264255"/>
              <a:gd name="connsiteY3" fmla="*/ 2217037 h 2217037"/>
              <a:gd name="connsiteX4" fmla="*/ 0 w 3264255"/>
              <a:gd name="connsiteY4" fmla="*/ 0 h 22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255" h="2217037">
                <a:moveTo>
                  <a:pt x="0" y="0"/>
                </a:moveTo>
                <a:lnTo>
                  <a:pt x="1317962" y="891413"/>
                </a:lnTo>
                <a:lnTo>
                  <a:pt x="3264255" y="2217037"/>
                </a:lnTo>
                <a:lnTo>
                  <a:pt x="0" y="221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4000" y="266700"/>
            <a:ext cx="2808000" cy="4098404"/>
          </a:xfrm>
        </p:spPr>
        <p:txBody>
          <a:bodyPr anchor="ctr" anchorCtr="0"/>
          <a:lstStyle>
            <a:lvl1pPr>
              <a:lnSpc>
                <a:spcPct val="99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</a:t>
            </a:r>
            <a:br>
              <a:rPr lang="da-DK" dirty="0"/>
            </a:br>
            <a:r>
              <a:rPr lang="da-DK" dirty="0"/>
              <a:t>overskrift på højst ni linjer</a:t>
            </a:r>
          </a:p>
        </p:txBody>
      </p:sp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" y="509585"/>
            <a:ext cx="4753459" cy="4359575"/>
          </a:xfrm>
          <a:prstGeom prst="rect">
            <a:avLst/>
          </a:prstGeom>
        </p:spPr>
      </p:pic>
      <p:pic>
        <p:nvPicPr>
          <p:cNvPr id="21" name="Billede D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00" y="5210574"/>
            <a:ext cx="320680" cy="792623"/>
          </a:xfrm>
          <a:prstGeom prst="rect">
            <a:avLst/>
          </a:prstGeom>
        </p:spPr>
      </p:pic>
      <p:pic>
        <p:nvPicPr>
          <p:cNvPr id="22" name="Billede DG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70" y="5664596"/>
            <a:ext cx="605956" cy="337996"/>
          </a:xfrm>
          <a:prstGeom prst="rect">
            <a:avLst/>
          </a:prstGeom>
        </p:spPr>
      </p:pic>
      <p:pic>
        <p:nvPicPr>
          <p:cNvPr id="23" name="Billede Nodea fond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13" y="5658898"/>
            <a:ext cx="741419" cy="344341"/>
          </a:xfrm>
          <a:prstGeom prst="rect">
            <a:avLst/>
          </a:prstGeom>
        </p:spPr>
      </p:pic>
      <p:pic>
        <p:nvPicPr>
          <p:cNvPr id="24" name="Billede Tryg fond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06" y="5779758"/>
            <a:ext cx="856800" cy="138600"/>
          </a:xfrm>
          <a:prstGeom prst="rect">
            <a:avLst/>
          </a:prstGeom>
        </p:spPr>
      </p:pic>
      <p:sp>
        <p:nvSpPr>
          <p:cNvPr id="28" name="Pladsholder til indhold valgfri logo"/>
          <p:cNvSpPr>
            <a:spLocks noGrp="1"/>
          </p:cNvSpPr>
          <p:nvPr userDrawn="1">
            <p:ph sz="quarter" idx="10" hasCustomPrompt="1"/>
          </p:nvPr>
        </p:nvSpPr>
        <p:spPr>
          <a:xfrm>
            <a:off x="3676807" y="5662275"/>
            <a:ext cx="1040913" cy="342000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logo, hvis ingen logo, fjernes streg til højre </a:t>
            </a:r>
          </a:p>
        </p:txBody>
      </p:sp>
      <p:sp>
        <p:nvSpPr>
          <p:cNvPr id="30" name="Pladsholder til tekst sort streg til venstr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6928" y="5658898"/>
            <a:ext cx="7200" cy="342000"/>
          </a:xfrm>
          <a:noFill/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31" name="Pladsholder til tekst sort streg til højr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07039" y="5658898"/>
            <a:ext cx="7200" cy="342000"/>
          </a:xfr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25" name="Pladsholder til indhold valgfri logo 1"/>
          <p:cNvSpPr>
            <a:spLocks noGrp="1"/>
          </p:cNvSpPr>
          <p:nvPr>
            <p:ph sz="quarter" idx="17" hasCustomPrompt="1"/>
          </p:nvPr>
        </p:nvSpPr>
        <p:spPr>
          <a:xfrm>
            <a:off x="4811905" y="6254094"/>
            <a:ext cx="720000" cy="342000"/>
          </a:xfrm>
        </p:spPr>
        <p:txBody>
          <a:bodyPr/>
          <a:lstStyle>
            <a:lvl1pPr>
              <a:defRPr sz="9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</a:t>
            </a:r>
          </a:p>
        </p:txBody>
      </p:sp>
      <p:sp>
        <p:nvSpPr>
          <p:cNvPr id="20" name="Pladsholder til indhold valgfri logo 2"/>
          <p:cNvSpPr>
            <a:spLocks noGrp="1"/>
          </p:cNvSpPr>
          <p:nvPr>
            <p:ph sz="quarter" idx="16" hasCustomPrompt="1"/>
          </p:nvPr>
        </p:nvSpPr>
        <p:spPr>
          <a:xfrm>
            <a:off x="5651050" y="6254094"/>
            <a:ext cx="720000" cy="342000"/>
          </a:xfrm>
        </p:spPr>
        <p:txBody>
          <a:bodyPr/>
          <a:lstStyle>
            <a:lvl1pPr>
              <a:defRPr sz="9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</a:t>
            </a:r>
          </a:p>
        </p:txBody>
      </p:sp>
      <p:sp>
        <p:nvSpPr>
          <p:cNvPr id="18" name="Pladsholder til indhold valgfri logo 3"/>
          <p:cNvSpPr>
            <a:spLocks noGrp="1"/>
          </p:cNvSpPr>
          <p:nvPr>
            <p:ph sz="quarter" idx="15" hasCustomPrompt="1"/>
          </p:nvPr>
        </p:nvSpPr>
        <p:spPr>
          <a:xfrm>
            <a:off x="6490195" y="6254723"/>
            <a:ext cx="720000" cy="342000"/>
          </a:xfrm>
        </p:spPr>
        <p:txBody>
          <a:bodyPr/>
          <a:lstStyle>
            <a:lvl1pPr>
              <a:defRPr sz="9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</a:t>
            </a:r>
          </a:p>
        </p:txBody>
      </p:sp>
      <p:sp>
        <p:nvSpPr>
          <p:cNvPr id="16" name="Pladsholder til indhold valgfri logo 4"/>
          <p:cNvSpPr>
            <a:spLocks noGrp="1"/>
          </p:cNvSpPr>
          <p:nvPr>
            <p:ph sz="quarter" idx="14" hasCustomPrompt="1"/>
          </p:nvPr>
        </p:nvSpPr>
        <p:spPr>
          <a:xfrm>
            <a:off x="7329340" y="6254723"/>
            <a:ext cx="720000" cy="342000"/>
          </a:xfrm>
        </p:spPr>
        <p:txBody>
          <a:bodyPr/>
          <a:lstStyle>
            <a:lvl1pPr>
              <a:defRPr sz="9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</a:t>
            </a:r>
          </a:p>
        </p:txBody>
      </p:sp>
      <p:sp>
        <p:nvSpPr>
          <p:cNvPr id="15" name="Pladsholder til indhold valgfri logo 5"/>
          <p:cNvSpPr>
            <a:spLocks noGrp="1"/>
          </p:cNvSpPr>
          <p:nvPr>
            <p:ph sz="quarter" idx="13" hasCustomPrompt="1"/>
          </p:nvPr>
        </p:nvSpPr>
        <p:spPr>
          <a:xfrm>
            <a:off x="8168483" y="6255352"/>
            <a:ext cx="720000" cy="342000"/>
          </a:xfrm>
        </p:spPr>
        <p:txBody>
          <a:bodyPr/>
          <a:lstStyle>
            <a:lvl1pPr>
              <a:defRPr sz="9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9397300" y="6395381"/>
            <a:ext cx="812215" cy="1851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F00CB1D-ADE7-47A5-9F13-486447E24144}" type="datetime1">
              <a:rPr lang="da-DK" smtClean="0"/>
              <a:t>18-09-2018</a:t>
            </a:fld>
            <a:endParaRPr lang="da-DK" dirty="0"/>
          </a:p>
        </p:txBody>
      </p:sp>
      <p:sp>
        <p:nvSpPr>
          <p:cNvPr id="35" name="Rectangle 5"/>
          <p:cNvSpPr/>
          <p:nvPr userDrawn="1"/>
        </p:nvSpPr>
        <p:spPr>
          <a:xfrm>
            <a:off x="-1728700" y="6027003"/>
            <a:ext cx="165739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 logo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Hold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nede og </a:t>
            </a:r>
            <a:b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pladsholderen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</a:t>
            </a:r>
            <a:r>
              <a:rPr lang="da-DK" sz="90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i top-menuen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Vælg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Billede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4. </a:t>
            </a:r>
            <a:r>
              <a:rPr lang="da-DK" sz="900" b="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Find logoet</a:t>
            </a:r>
            <a:r>
              <a:rPr lang="da-DK" sz="900" b="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og vælg indsæt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5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logo"/>
          <p:cNvSpPr>
            <a:spLocks noGrp="1"/>
          </p:cNvSpPr>
          <p:nvPr>
            <p:ph type="body" sz="quarter" idx="13" hasCustomPrompt="1"/>
          </p:nvPr>
        </p:nvSpPr>
        <p:spPr>
          <a:xfrm>
            <a:off x="718940" y="509585"/>
            <a:ext cx="5068800" cy="4651200"/>
          </a:xfr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Pladsholder til billede 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66925"/>
          </a:xfrm>
          <a:custGeom>
            <a:avLst/>
            <a:gdLst>
              <a:gd name="connsiteX0" fmla="*/ 0 w 9144000"/>
              <a:gd name="connsiteY0" fmla="*/ 0 h 4833938"/>
              <a:gd name="connsiteX1" fmla="*/ 9144000 w 9144000"/>
              <a:gd name="connsiteY1" fmla="*/ 0 h 4833938"/>
              <a:gd name="connsiteX2" fmla="*/ 9144000 w 9144000"/>
              <a:gd name="connsiteY2" fmla="*/ 4833938 h 4833938"/>
              <a:gd name="connsiteX3" fmla="*/ 0 w 9144000"/>
              <a:gd name="connsiteY3" fmla="*/ 4833938 h 4833938"/>
              <a:gd name="connsiteX4" fmla="*/ 0 w 9144000"/>
              <a:gd name="connsiteY4" fmla="*/ 0 h 4833938"/>
              <a:gd name="connsiteX0" fmla="*/ 0 w 9144000"/>
              <a:gd name="connsiteY0" fmla="*/ 0 h 6866925"/>
              <a:gd name="connsiteX1" fmla="*/ 9144000 w 9144000"/>
              <a:gd name="connsiteY1" fmla="*/ 0 h 6866925"/>
              <a:gd name="connsiteX2" fmla="*/ 9144000 w 9144000"/>
              <a:gd name="connsiteY2" fmla="*/ 4833938 h 6866925"/>
              <a:gd name="connsiteX3" fmla="*/ 17755 w 9144000"/>
              <a:gd name="connsiteY3" fmla="*/ 6866925 h 6866925"/>
              <a:gd name="connsiteX4" fmla="*/ 0 w 9144000"/>
              <a:gd name="connsiteY4" fmla="*/ 0 h 6866925"/>
              <a:gd name="connsiteX0" fmla="*/ 0 w 9144000"/>
              <a:gd name="connsiteY0" fmla="*/ 0 h 6866925"/>
              <a:gd name="connsiteX1" fmla="*/ 9144000 w 9144000"/>
              <a:gd name="connsiteY1" fmla="*/ 0 h 6866925"/>
              <a:gd name="connsiteX2" fmla="*/ 9144000 w 9144000"/>
              <a:gd name="connsiteY2" fmla="*/ 4833938 h 6866925"/>
              <a:gd name="connsiteX3" fmla="*/ 2257 w 9144000"/>
              <a:gd name="connsiteY3" fmla="*/ 6866925 h 6866925"/>
              <a:gd name="connsiteX4" fmla="*/ 0 w 9144000"/>
              <a:gd name="connsiteY4" fmla="*/ 0 h 68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66925">
                <a:moveTo>
                  <a:pt x="0" y="0"/>
                </a:moveTo>
                <a:lnTo>
                  <a:pt x="9144000" y="0"/>
                </a:lnTo>
                <a:lnTo>
                  <a:pt x="9144000" y="4833938"/>
                </a:lnTo>
                <a:lnTo>
                  <a:pt x="2257" y="6866925"/>
                </a:lnTo>
                <a:cubicBezTo>
                  <a:pt x="-3661" y="4577950"/>
                  <a:pt x="5918" y="2288975"/>
                  <a:pt x="0" y="0"/>
                </a:cubicBezTo>
                <a:close/>
              </a:path>
            </a:pathLst>
          </a:custGeom>
        </p:spPr>
        <p:txBody>
          <a:bodyPr lIns="0" tIns="576000" rIns="0" anchor="ctr" anchorCtr="0"/>
          <a:lstStyle>
            <a:lvl1pPr algn="ctr"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noProof="1"/>
              <a:t>Klik på ikonet og indsæt billede, højreklik på billedet og vælg Placer bagest</a:t>
            </a:r>
          </a:p>
        </p:txBody>
      </p:sp>
      <p:pic>
        <p:nvPicPr>
          <p:cNvPr id="21" name="Billede D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00" y="5733256"/>
            <a:ext cx="320680" cy="792623"/>
          </a:xfrm>
          <a:prstGeom prst="rect">
            <a:avLst/>
          </a:prstGeom>
        </p:spPr>
      </p:pic>
      <p:pic>
        <p:nvPicPr>
          <p:cNvPr id="22" name="Billede DG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70" y="6184429"/>
            <a:ext cx="605956" cy="337996"/>
          </a:xfrm>
          <a:prstGeom prst="rect">
            <a:avLst/>
          </a:prstGeom>
        </p:spPr>
      </p:pic>
      <p:pic>
        <p:nvPicPr>
          <p:cNvPr id="23" name="Billede Nodea fond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13" y="6184429"/>
            <a:ext cx="741419" cy="344341"/>
          </a:xfrm>
          <a:prstGeom prst="rect">
            <a:avLst/>
          </a:prstGeom>
        </p:spPr>
      </p:pic>
      <p:pic>
        <p:nvPicPr>
          <p:cNvPr id="24" name="Billede Tryg fond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06" y="6305289"/>
            <a:ext cx="856800" cy="138600"/>
          </a:xfrm>
          <a:prstGeom prst="rect">
            <a:avLst/>
          </a:prstGeom>
        </p:spPr>
      </p:pic>
      <p:sp>
        <p:nvSpPr>
          <p:cNvPr id="28" name="Pladsholder til indhold  valgfri logo"/>
          <p:cNvSpPr>
            <a:spLocks noGrp="1"/>
          </p:cNvSpPr>
          <p:nvPr userDrawn="1">
            <p:ph sz="quarter" idx="10" hasCustomPrompt="1"/>
          </p:nvPr>
        </p:nvSpPr>
        <p:spPr>
          <a:xfrm>
            <a:off x="3676807" y="6187806"/>
            <a:ext cx="1040913" cy="342000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logo, hvis ingen logo, fjernes streg til højre </a:t>
            </a:r>
          </a:p>
        </p:txBody>
      </p:sp>
      <p:sp>
        <p:nvSpPr>
          <p:cNvPr id="30" name="Pladsholder til tekst sort streg til venstr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6928" y="6184429"/>
            <a:ext cx="7200" cy="342000"/>
          </a:xfrm>
          <a:noFill/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31" name="Pladsholder til tekst sort streg til højr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07039" y="6184429"/>
            <a:ext cx="7200" cy="342000"/>
          </a:xfr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26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9397300" y="6395381"/>
            <a:ext cx="812215" cy="1851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59ADE77-7A66-4686-95EE-AE08D3690DA2}" type="datetime1">
              <a:rPr lang="da-DK" smtClean="0"/>
              <a:t>18-09-2018</a:t>
            </a:fld>
            <a:endParaRPr lang="da-DK" dirty="0"/>
          </a:p>
        </p:txBody>
      </p:sp>
      <p:sp>
        <p:nvSpPr>
          <p:cNvPr id="17" name="Pladsholder til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-2482" y="4653159"/>
            <a:ext cx="3265200" cy="2217600"/>
          </a:xfrm>
          <a:custGeom>
            <a:avLst/>
            <a:gdLst>
              <a:gd name="connsiteX0" fmla="*/ 0 w 3265200"/>
              <a:gd name="connsiteY0" fmla="*/ 0 h 2217600"/>
              <a:gd name="connsiteX1" fmla="*/ 3265200 w 3265200"/>
              <a:gd name="connsiteY1" fmla="*/ 0 h 2217600"/>
              <a:gd name="connsiteX2" fmla="*/ 3265200 w 3265200"/>
              <a:gd name="connsiteY2" fmla="*/ 2217600 h 2217600"/>
              <a:gd name="connsiteX3" fmla="*/ 0 w 3265200"/>
              <a:gd name="connsiteY3" fmla="*/ 2217600 h 2217600"/>
              <a:gd name="connsiteX4" fmla="*/ 0 w 3265200"/>
              <a:gd name="connsiteY4" fmla="*/ 0 h 2217600"/>
              <a:gd name="connsiteX0" fmla="*/ 0 w 3265200"/>
              <a:gd name="connsiteY0" fmla="*/ 0 h 2217600"/>
              <a:gd name="connsiteX1" fmla="*/ 1591383 w 3265200"/>
              <a:gd name="connsiteY1" fmla="*/ 1084881 h 2217600"/>
              <a:gd name="connsiteX2" fmla="*/ 3265200 w 3265200"/>
              <a:gd name="connsiteY2" fmla="*/ 2217600 h 2217600"/>
              <a:gd name="connsiteX3" fmla="*/ 0 w 3265200"/>
              <a:gd name="connsiteY3" fmla="*/ 2217600 h 2217600"/>
              <a:gd name="connsiteX4" fmla="*/ 0 w 3265200"/>
              <a:gd name="connsiteY4" fmla="*/ 0 h 22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200" h="2217600">
                <a:moveTo>
                  <a:pt x="0" y="0"/>
                </a:moveTo>
                <a:lnTo>
                  <a:pt x="1591383" y="1084881"/>
                </a:lnTo>
                <a:lnTo>
                  <a:pt x="3265200" y="2217600"/>
                </a:lnTo>
                <a:lnTo>
                  <a:pt x="0" y="221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" y="509585"/>
            <a:ext cx="5054414" cy="4670253"/>
          </a:xfrm>
          <a:prstGeom prst="rect">
            <a:avLst/>
          </a:prstGeom>
        </p:spPr>
      </p:pic>
      <p:grpSp>
        <p:nvGrpSpPr>
          <p:cNvPr id="27" name="Gruppe 17"/>
          <p:cNvGrpSpPr>
            <a:grpSpLocks/>
          </p:cNvGrpSpPr>
          <p:nvPr userDrawn="1"/>
        </p:nvGrpSpPr>
        <p:grpSpPr bwMode="auto">
          <a:xfrm>
            <a:off x="9288524" y="2532630"/>
            <a:ext cx="2032000" cy="2310533"/>
            <a:chOff x="6573838" y="3603625"/>
            <a:chExt cx="2032000" cy="2310413"/>
          </a:xfrm>
        </p:grpSpPr>
        <p:sp>
          <p:nvSpPr>
            <p:cNvPr id="29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91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1.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på det lille billede-indsættelsesikon i midten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2.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3.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Beskær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4. 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altLang="da-DK" sz="900" b="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-knappen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nede, mens der trækkes i billedets hjørner</a:t>
              </a:r>
            </a:p>
          </p:txBody>
        </p:sp>
        <p:grpSp>
          <p:nvGrpSpPr>
            <p:cNvPr id="32" name="Gruppe 19"/>
            <p:cNvGrpSpPr>
              <a:grpSpLocks/>
            </p:cNvGrpSpPr>
            <p:nvPr userDrawn="1"/>
          </p:nvGrpSpPr>
          <p:grpSpPr bwMode="auto">
            <a:xfrm>
              <a:off x="6607544" y="5571021"/>
              <a:ext cx="331788" cy="343017"/>
              <a:chOff x="6608483" y="5571145"/>
              <a:chExt cx="331632" cy="343669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012" y="557126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25"/>
              <p:cNvSpPr/>
              <p:nvPr userDrawn="1"/>
            </p:nvSpPr>
            <p:spPr>
              <a:xfrm>
                <a:off x="6608483" y="5571145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defRPr/>
                </a:pPr>
                <a:endParaRPr lang="da-DK" sz="2000" dirty="0"/>
              </a:p>
            </p:txBody>
          </p:sp>
        </p:grpSp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052" y="4761970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tangle 5"/>
          <p:cNvSpPr/>
          <p:nvPr userDrawn="1"/>
        </p:nvSpPr>
        <p:spPr>
          <a:xfrm>
            <a:off x="-1728700" y="6027003"/>
            <a:ext cx="165739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 logo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Hold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nede og </a:t>
            </a:r>
            <a:b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pladsholderen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</a:t>
            </a:r>
            <a:r>
              <a:rPr lang="da-DK" sz="90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i top-menuen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Vælg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Billede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4. </a:t>
            </a:r>
            <a:r>
              <a:rPr lang="da-DK" sz="900" b="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Find logoet</a:t>
            </a:r>
            <a:r>
              <a:rPr lang="da-DK" sz="900" b="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og vælg indsæt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66925"/>
          </a:xfrm>
          <a:custGeom>
            <a:avLst/>
            <a:gdLst>
              <a:gd name="connsiteX0" fmla="*/ 0 w 9144000"/>
              <a:gd name="connsiteY0" fmla="*/ 0 h 4833938"/>
              <a:gd name="connsiteX1" fmla="*/ 9144000 w 9144000"/>
              <a:gd name="connsiteY1" fmla="*/ 0 h 4833938"/>
              <a:gd name="connsiteX2" fmla="*/ 9144000 w 9144000"/>
              <a:gd name="connsiteY2" fmla="*/ 4833938 h 4833938"/>
              <a:gd name="connsiteX3" fmla="*/ 0 w 9144000"/>
              <a:gd name="connsiteY3" fmla="*/ 4833938 h 4833938"/>
              <a:gd name="connsiteX4" fmla="*/ 0 w 9144000"/>
              <a:gd name="connsiteY4" fmla="*/ 0 h 4833938"/>
              <a:gd name="connsiteX0" fmla="*/ 0 w 9144000"/>
              <a:gd name="connsiteY0" fmla="*/ 0 h 6866925"/>
              <a:gd name="connsiteX1" fmla="*/ 9144000 w 9144000"/>
              <a:gd name="connsiteY1" fmla="*/ 0 h 6866925"/>
              <a:gd name="connsiteX2" fmla="*/ 9144000 w 9144000"/>
              <a:gd name="connsiteY2" fmla="*/ 4833938 h 6866925"/>
              <a:gd name="connsiteX3" fmla="*/ 17755 w 9144000"/>
              <a:gd name="connsiteY3" fmla="*/ 6866925 h 6866925"/>
              <a:gd name="connsiteX4" fmla="*/ 0 w 9144000"/>
              <a:gd name="connsiteY4" fmla="*/ 0 h 6866925"/>
              <a:gd name="connsiteX0" fmla="*/ 0 w 9144000"/>
              <a:gd name="connsiteY0" fmla="*/ 0 h 6866925"/>
              <a:gd name="connsiteX1" fmla="*/ 9144000 w 9144000"/>
              <a:gd name="connsiteY1" fmla="*/ 0 h 6866925"/>
              <a:gd name="connsiteX2" fmla="*/ 9144000 w 9144000"/>
              <a:gd name="connsiteY2" fmla="*/ 4833938 h 6866925"/>
              <a:gd name="connsiteX3" fmla="*/ 2257 w 9144000"/>
              <a:gd name="connsiteY3" fmla="*/ 6866925 h 6866925"/>
              <a:gd name="connsiteX4" fmla="*/ 0 w 9144000"/>
              <a:gd name="connsiteY4" fmla="*/ 0 h 68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66925">
                <a:moveTo>
                  <a:pt x="0" y="0"/>
                </a:moveTo>
                <a:lnTo>
                  <a:pt x="9144000" y="0"/>
                </a:lnTo>
                <a:lnTo>
                  <a:pt x="9144000" y="4833938"/>
                </a:lnTo>
                <a:lnTo>
                  <a:pt x="2257" y="6866925"/>
                </a:lnTo>
                <a:cubicBezTo>
                  <a:pt x="-3661" y="4577950"/>
                  <a:pt x="5918" y="2288975"/>
                  <a:pt x="0" y="0"/>
                </a:cubicBezTo>
                <a:close/>
              </a:path>
            </a:pathLst>
          </a:custGeom>
        </p:spPr>
        <p:txBody>
          <a:bodyPr lIns="2808000" tIns="0" anchor="ctr" anchorCtr="0"/>
          <a:lstStyle>
            <a:lvl1pPr algn="ctr"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6" name="Pladsholder til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-2482" y="4653159"/>
            <a:ext cx="3265200" cy="2217600"/>
          </a:xfrm>
          <a:custGeom>
            <a:avLst/>
            <a:gdLst>
              <a:gd name="connsiteX0" fmla="*/ 0 w 3265200"/>
              <a:gd name="connsiteY0" fmla="*/ 0 h 2217600"/>
              <a:gd name="connsiteX1" fmla="*/ 3265200 w 3265200"/>
              <a:gd name="connsiteY1" fmla="*/ 0 h 2217600"/>
              <a:gd name="connsiteX2" fmla="*/ 3265200 w 3265200"/>
              <a:gd name="connsiteY2" fmla="*/ 2217600 h 2217600"/>
              <a:gd name="connsiteX3" fmla="*/ 0 w 3265200"/>
              <a:gd name="connsiteY3" fmla="*/ 2217600 h 2217600"/>
              <a:gd name="connsiteX4" fmla="*/ 0 w 3265200"/>
              <a:gd name="connsiteY4" fmla="*/ 0 h 2217600"/>
              <a:gd name="connsiteX0" fmla="*/ 0 w 3265200"/>
              <a:gd name="connsiteY0" fmla="*/ 0 h 2217600"/>
              <a:gd name="connsiteX1" fmla="*/ 1591383 w 3265200"/>
              <a:gd name="connsiteY1" fmla="*/ 1084881 h 2217600"/>
              <a:gd name="connsiteX2" fmla="*/ 3265200 w 3265200"/>
              <a:gd name="connsiteY2" fmla="*/ 2217600 h 2217600"/>
              <a:gd name="connsiteX3" fmla="*/ 0 w 3265200"/>
              <a:gd name="connsiteY3" fmla="*/ 2217600 h 2217600"/>
              <a:gd name="connsiteX4" fmla="*/ 0 w 3265200"/>
              <a:gd name="connsiteY4" fmla="*/ 0 h 22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200" h="2217600">
                <a:moveTo>
                  <a:pt x="0" y="0"/>
                </a:moveTo>
                <a:lnTo>
                  <a:pt x="1591383" y="1084881"/>
                </a:lnTo>
                <a:lnTo>
                  <a:pt x="3265200" y="2217600"/>
                </a:lnTo>
                <a:lnTo>
                  <a:pt x="0" y="221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8" y="732"/>
            <a:ext cx="9143471" cy="3111623"/>
          </a:xfrm>
          <a:custGeom>
            <a:avLst/>
            <a:gdLst>
              <a:gd name="connsiteX0" fmla="*/ 0 w 9143471"/>
              <a:gd name="connsiteY0" fmla="*/ 0 h 1052004"/>
              <a:gd name="connsiteX1" fmla="*/ 9143471 w 9143471"/>
              <a:gd name="connsiteY1" fmla="*/ 0 h 1052004"/>
              <a:gd name="connsiteX2" fmla="*/ 9143471 w 9143471"/>
              <a:gd name="connsiteY2" fmla="*/ 1052004 h 1052004"/>
              <a:gd name="connsiteX3" fmla="*/ 0 w 9143471"/>
              <a:gd name="connsiteY3" fmla="*/ 1052004 h 1052004"/>
              <a:gd name="connsiteX4" fmla="*/ 0 w 9143471"/>
              <a:gd name="connsiteY4" fmla="*/ 0 h 1052004"/>
              <a:gd name="connsiteX0" fmla="*/ 0 w 9143471"/>
              <a:gd name="connsiteY0" fmla="*/ 0 h 3111623"/>
              <a:gd name="connsiteX1" fmla="*/ 9143471 w 9143471"/>
              <a:gd name="connsiteY1" fmla="*/ 0 h 3111623"/>
              <a:gd name="connsiteX2" fmla="*/ 9143471 w 9143471"/>
              <a:gd name="connsiteY2" fmla="*/ 1052004 h 3111623"/>
              <a:gd name="connsiteX3" fmla="*/ 0 w 9143471"/>
              <a:gd name="connsiteY3" fmla="*/ 3111623 h 3111623"/>
              <a:gd name="connsiteX4" fmla="*/ 0 w 9143471"/>
              <a:gd name="connsiteY4" fmla="*/ 0 h 31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71" h="3111623">
                <a:moveTo>
                  <a:pt x="0" y="0"/>
                </a:moveTo>
                <a:lnTo>
                  <a:pt x="9143471" y="0"/>
                </a:lnTo>
                <a:lnTo>
                  <a:pt x="9143471" y="1052004"/>
                </a:lnTo>
                <a:lnTo>
                  <a:pt x="0" y="31116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06000" tIns="180000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</a:t>
            </a:r>
          </a:p>
        </p:txBody>
      </p:sp>
      <p:sp>
        <p:nvSpPr>
          <p:cNvPr id="1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1130695"/>
            <a:ext cx="6624227" cy="1391843"/>
          </a:xfrm>
        </p:spPr>
        <p:txBody>
          <a:bodyPr lIns="306000"/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</a:t>
            </a:r>
          </a:p>
        </p:txBody>
      </p:sp>
      <p:pic>
        <p:nvPicPr>
          <p:cNvPr id="21" name="Billede D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00" y="5733256"/>
            <a:ext cx="320680" cy="792623"/>
          </a:xfrm>
          <a:prstGeom prst="rect">
            <a:avLst/>
          </a:prstGeom>
        </p:spPr>
      </p:pic>
      <p:pic>
        <p:nvPicPr>
          <p:cNvPr id="22" name="Billede DG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70" y="6184429"/>
            <a:ext cx="605956" cy="337996"/>
          </a:xfrm>
          <a:prstGeom prst="rect">
            <a:avLst/>
          </a:prstGeom>
        </p:spPr>
      </p:pic>
      <p:pic>
        <p:nvPicPr>
          <p:cNvPr id="23" name="Billede Nodea fond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13" y="6184429"/>
            <a:ext cx="741419" cy="344341"/>
          </a:xfrm>
          <a:prstGeom prst="rect">
            <a:avLst/>
          </a:prstGeom>
        </p:spPr>
      </p:pic>
      <p:pic>
        <p:nvPicPr>
          <p:cNvPr id="24" name="Billede Tryg fond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06" y="6305289"/>
            <a:ext cx="856800" cy="138600"/>
          </a:xfrm>
          <a:prstGeom prst="rect">
            <a:avLst/>
          </a:prstGeom>
        </p:spPr>
      </p:pic>
      <p:sp>
        <p:nvSpPr>
          <p:cNvPr id="28" name="Pladsholder til indhold valgfri logo"/>
          <p:cNvSpPr>
            <a:spLocks noGrp="1"/>
          </p:cNvSpPr>
          <p:nvPr userDrawn="1">
            <p:ph sz="quarter" idx="10" hasCustomPrompt="1"/>
          </p:nvPr>
        </p:nvSpPr>
        <p:spPr>
          <a:xfrm>
            <a:off x="3676807" y="6187806"/>
            <a:ext cx="1040913" cy="342000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logo, hvis ingen logo, fjernes streg til højre </a:t>
            </a:r>
          </a:p>
        </p:txBody>
      </p:sp>
      <p:sp>
        <p:nvSpPr>
          <p:cNvPr id="30" name="Pladsholder til tekst sort streg til venstr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6928" y="6184429"/>
            <a:ext cx="7200" cy="342000"/>
          </a:xfrm>
          <a:noFill/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31" name="Pladsholder til tekst sort streg til højr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07039" y="6184429"/>
            <a:ext cx="7200" cy="342000"/>
          </a:xfr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4" name="Pladsholder til logo"/>
          <p:cNvSpPr>
            <a:spLocks noGrp="1"/>
          </p:cNvSpPr>
          <p:nvPr>
            <p:ph type="body" sz="quarter" idx="13" hasCustomPrompt="1"/>
          </p:nvPr>
        </p:nvSpPr>
        <p:spPr>
          <a:xfrm>
            <a:off x="326979" y="5630015"/>
            <a:ext cx="953364" cy="87482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2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9397300" y="6395381"/>
            <a:ext cx="812215" cy="1851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48D281D-7E19-4662-8FB5-6046E37A31BA}" type="datetime1">
              <a:rPr lang="da-DK" smtClean="0"/>
              <a:t>18-09-2018</a:t>
            </a:fld>
            <a:endParaRPr lang="da-DK" dirty="0"/>
          </a:p>
        </p:txBody>
      </p:sp>
      <p:grpSp>
        <p:nvGrpSpPr>
          <p:cNvPr id="38" name="Gruppe 17"/>
          <p:cNvGrpSpPr>
            <a:grpSpLocks/>
          </p:cNvGrpSpPr>
          <p:nvPr userDrawn="1"/>
        </p:nvGrpSpPr>
        <p:grpSpPr bwMode="auto">
          <a:xfrm>
            <a:off x="9288524" y="2026800"/>
            <a:ext cx="2032000" cy="2310533"/>
            <a:chOff x="6573838" y="3603625"/>
            <a:chExt cx="2032000" cy="2310413"/>
          </a:xfrm>
        </p:grpSpPr>
        <p:sp>
          <p:nvSpPr>
            <p:cNvPr id="39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91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1.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på det lille billede-indsættelsesikon i midten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2.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3.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Beskær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4. 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altLang="da-DK" sz="900" b="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-knappen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nede, mens der trækkes i billedets hjørner</a:t>
              </a:r>
            </a:p>
          </p:txBody>
        </p:sp>
        <p:grpSp>
          <p:nvGrpSpPr>
            <p:cNvPr id="40" name="Gruppe 19"/>
            <p:cNvGrpSpPr>
              <a:grpSpLocks/>
            </p:cNvGrpSpPr>
            <p:nvPr userDrawn="1"/>
          </p:nvGrpSpPr>
          <p:grpSpPr bwMode="auto">
            <a:xfrm>
              <a:off x="6607544" y="5571021"/>
              <a:ext cx="331788" cy="343017"/>
              <a:chOff x="6608483" y="5571145"/>
              <a:chExt cx="331632" cy="343669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012" y="557126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ounded Rectangle 25"/>
              <p:cNvSpPr/>
              <p:nvPr userDrawn="1"/>
            </p:nvSpPr>
            <p:spPr>
              <a:xfrm>
                <a:off x="6608483" y="5571145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defRPr/>
                </a:pPr>
                <a:endParaRPr lang="da-DK" sz="2000" dirty="0"/>
              </a:p>
            </p:txBody>
          </p:sp>
        </p:grpSp>
        <p:pic>
          <p:nvPicPr>
            <p:cNvPr id="41" name="Picture 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052" y="4761970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5"/>
          <p:cNvSpPr/>
          <p:nvPr userDrawn="1"/>
        </p:nvSpPr>
        <p:spPr>
          <a:xfrm>
            <a:off x="-1728700" y="6027003"/>
            <a:ext cx="165739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 logo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Hold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nede og </a:t>
            </a:r>
            <a:b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pladsholderen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</a:t>
            </a:r>
            <a:r>
              <a:rPr lang="da-DK" sz="90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i top-menuen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Vælg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Billede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4. </a:t>
            </a:r>
            <a:r>
              <a:rPr lang="da-DK" sz="900" b="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Find logoet</a:t>
            </a:r>
            <a:r>
              <a:rPr lang="da-DK" sz="900" b="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og vælg indsæt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4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66925"/>
          </a:xfrm>
          <a:custGeom>
            <a:avLst/>
            <a:gdLst>
              <a:gd name="connsiteX0" fmla="*/ 0 w 9144000"/>
              <a:gd name="connsiteY0" fmla="*/ 0 h 4833938"/>
              <a:gd name="connsiteX1" fmla="*/ 9144000 w 9144000"/>
              <a:gd name="connsiteY1" fmla="*/ 0 h 4833938"/>
              <a:gd name="connsiteX2" fmla="*/ 9144000 w 9144000"/>
              <a:gd name="connsiteY2" fmla="*/ 4833938 h 4833938"/>
              <a:gd name="connsiteX3" fmla="*/ 0 w 9144000"/>
              <a:gd name="connsiteY3" fmla="*/ 4833938 h 4833938"/>
              <a:gd name="connsiteX4" fmla="*/ 0 w 9144000"/>
              <a:gd name="connsiteY4" fmla="*/ 0 h 4833938"/>
              <a:gd name="connsiteX0" fmla="*/ 0 w 9144000"/>
              <a:gd name="connsiteY0" fmla="*/ 0 h 6866925"/>
              <a:gd name="connsiteX1" fmla="*/ 9144000 w 9144000"/>
              <a:gd name="connsiteY1" fmla="*/ 0 h 6866925"/>
              <a:gd name="connsiteX2" fmla="*/ 9144000 w 9144000"/>
              <a:gd name="connsiteY2" fmla="*/ 4833938 h 6866925"/>
              <a:gd name="connsiteX3" fmla="*/ 17755 w 9144000"/>
              <a:gd name="connsiteY3" fmla="*/ 6866925 h 6866925"/>
              <a:gd name="connsiteX4" fmla="*/ 0 w 9144000"/>
              <a:gd name="connsiteY4" fmla="*/ 0 h 6866925"/>
              <a:gd name="connsiteX0" fmla="*/ 0 w 9144000"/>
              <a:gd name="connsiteY0" fmla="*/ 0 h 6866925"/>
              <a:gd name="connsiteX1" fmla="*/ 9144000 w 9144000"/>
              <a:gd name="connsiteY1" fmla="*/ 0 h 6866925"/>
              <a:gd name="connsiteX2" fmla="*/ 9144000 w 9144000"/>
              <a:gd name="connsiteY2" fmla="*/ 4833938 h 6866925"/>
              <a:gd name="connsiteX3" fmla="*/ 2257 w 9144000"/>
              <a:gd name="connsiteY3" fmla="*/ 6866925 h 6866925"/>
              <a:gd name="connsiteX4" fmla="*/ 0 w 9144000"/>
              <a:gd name="connsiteY4" fmla="*/ 0 h 68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66925">
                <a:moveTo>
                  <a:pt x="0" y="0"/>
                </a:moveTo>
                <a:lnTo>
                  <a:pt x="9144000" y="0"/>
                </a:lnTo>
                <a:lnTo>
                  <a:pt x="9144000" y="4833938"/>
                </a:lnTo>
                <a:lnTo>
                  <a:pt x="2257" y="6866925"/>
                </a:lnTo>
                <a:cubicBezTo>
                  <a:pt x="-3661" y="4577950"/>
                  <a:pt x="5918" y="2288975"/>
                  <a:pt x="0" y="0"/>
                </a:cubicBezTo>
                <a:close/>
              </a:path>
            </a:pathLst>
          </a:custGeom>
        </p:spPr>
        <p:txBody>
          <a:bodyPr lIns="2808000" tIns="0" anchor="ctr" anchorCtr="0"/>
          <a:lstStyle>
            <a:lvl1pPr algn="ctr"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6" name="Pladsholder til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-2482" y="4653159"/>
            <a:ext cx="3265200" cy="2217600"/>
          </a:xfrm>
          <a:custGeom>
            <a:avLst/>
            <a:gdLst>
              <a:gd name="connsiteX0" fmla="*/ 0 w 3265200"/>
              <a:gd name="connsiteY0" fmla="*/ 0 h 2217600"/>
              <a:gd name="connsiteX1" fmla="*/ 3265200 w 3265200"/>
              <a:gd name="connsiteY1" fmla="*/ 0 h 2217600"/>
              <a:gd name="connsiteX2" fmla="*/ 3265200 w 3265200"/>
              <a:gd name="connsiteY2" fmla="*/ 2217600 h 2217600"/>
              <a:gd name="connsiteX3" fmla="*/ 0 w 3265200"/>
              <a:gd name="connsiteY3" fmla="*/ 2217600 h 2217600"/>
              <a:gd name="connsiteX4" fmla="*/ 0 w 3265200"/>
              <a:gd name="connsiteY4" fmla="*/ 0 h 2217600"/>
              <a:gd name="connsiteX0" fmla="*/ 0 w 3265200"/>
              <a:gd name="connsiteY0" fmla="*/ 0 h 2217600"/>
              <a:gd name="connsiteX1" fmla="*/ 1591383 w 3265200"/>
              <a:gd name="connsiteY1" fmla="*/ 1084881 h 2217600"/>
              <a:gd name="connsiteX2" fmla="*/ 3265200 w 3265200"/>
              <a:gd name="connsiteY2" fmla="*/ 2217600 h 2217600"/>
              <a:gd name="connsiteX3" fmla="*/ 0 w 3265200"/>
              <a:gd name="connsiteY3" fmla="*/ 2217600 h 2217600"/>
              <a:gd name="connsiteX4" fmla="*/ 0 w 3265200"/>
              <a:gd name="connsiteY4" fmla="*/ 0 h 22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200" h="2217600">
                <a:moveTo>
                  <a:pt x="0" y="0"/>
                </a:moveTo>
                <a:lnTo>
                  <a:pt x="1591383" y="1084881"/>
                </a:lnTo>
                <a:lnTo>
                  <a:pt x="3265200" y="2217600"/>
                </a:lnTo>
                <a:lnTo>
                  <a:pt x="0" y="221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8" y="732"/>
            <a:ext cx="9143471" cy="3111623"/>
          </a:xfrm>
          <a:custGeom>
            <a:avLst/>
            <a:gdLst>
              <a:gd name="connsiteX0" fmla="*/ 0 w 9143471"/>
              <a:gd name="connsiteY0" fmla="*/ 0 h 1052004"/>
              <a:gd name="connsiteX1" fmla="*/ 9143471 w 9143471"/>
              <a:gd name="connsiteY1" fmla="*/ 0 h 1052004"/>
              <a:gd name="connsiteX2" fmla="*/ 9143471 w 9143471"/>
              <a:gd name="connsiteY2" fmla="*/ 1052004 h 1052004"/>
              <a:gd name="connsiteX3" fmla="*/ 0 w 9143471"/>
              <a:gd name="connsiteY3" fmla="*/ 1052004 h 1052004"/>
              <a:gd name="connsiteX4" fmla="*/ 0 w 9143471"/>
              <a:gd name="connsiteY4" fmla="*/ 0 h 1052004"/>
              <a:gd name="connsiteX0" fmla="*/ 0 w 9143471"/>
              <a:gd name="connsiteY0" fmla="*/ 0 h 3111623"/>
              <a:gd name="connsiteX1" fmla="*/ 9143471 w 9143471"/>
              <a:gd name="connsiteY1" fmla="*/ 0 h 3111623"/>
              <a:gd name="connsiteX2" fmla="*/ 9143471 w 9143471"/>
              <a:gd name="connsiteY2" fmla="*/ 1052004 h 3111623"/>
              <a:gd name="connsiteX3" fmla="*/ 0 w 9143471"/>
              <a:gd name="connsiteY3" fmla="*/ 3111623 h 3111623"/>
              <a:gd name="connsiteX4" fmla="*/ 0 w 9143471"/>
              <a:gd name="connsiteY4" fmla="*/ 0 h 31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71" h="3111623">
                <a:moveTo>
                  <a:pt x="0" y="0"/>
                </a:moveTo>
                <a:lnTo>
                  <a:pt x="9143471" y="0"/>
                </a:lnTo>
                <a:lnTo>
                  <a:pt x="9143471" y="1052004"/>
                </a:lnTo>
                <a:lnTo>
                  <a:pt x="0" y="31116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 lIns="306000" tIns="180000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</a:t>
            </a:r>
          </a:p>
        </p:txBody>
      </p:sp>
      <p:sp>
        <p:nvSpPr>
          <p:cNvPr id="1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1130695"/>
            <a:ext cx="6624227" cy="1391843"/>
          </a:xfrm>
        </p:spPr>
        <p:txBody>
          <a:bodyPr lIns="306000"/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</a:t>
            </a:r>
          </a:p>
        </p:txBody>
      </p:sp>
      <p:pic>
        <p:nvPicPr>
          <p:cNvPr id="21" name="Billede D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00" y="5733256"/>
            <a:ext cx="320680" cy="792623"/>
          </a:xfrm>
          <a:prstGeom prst="rect">
            <a:avLst/>
          </a:prstGeom>
        </p:spPr>
      </p:pic>
      <p:pic>
        <p:nvPicPr>
          <p:cNvPr id="22" name="Billede DG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70" y="6184429"/>
            <a:ext cx="605956" cy="337996"/>
          </a:xfrm>
          <a:prstGeom prst="rect">
            <a:avLst/>
          </a:prstGeom>
        </p:spPr>
      </p:pic>
      <p:pic>
        <p:nvPicPr>
          <p:cNvPr id="23" name="Billede Nodea fond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13" y="6184429"/>
            <a:ext cx="741419" cy="344341"/>
          </a:xfrm>
          <a:prstGeom prst="rect">
            <a:avLst/>
          </a:prstGeom>
        </p:spPr>
      </p:pic>
      <p:pic>
        <p:nvPicPr>
          <p:cNvPr id="24" name="Billede Tryg fond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06" y="6305289"/>
            <a:ext cx="856800" cy="138600"/>
          </a:xfrm>
          <a:prstGeom prst="rect">
            <a:avLst/>
          </a:prstGeom>
        </p:spPr>
      </p:pic>
      <p:sp>
        <p:nvSpPr>
          <p:cNvPr id="28" name="Pladsholder til indhold valgfri logo"/>
          <p:cNvSpPr>
            <a:spLocks noGrp="1"/>
          </p:cNvSpPr>
          <p:nvPr userDrawn="1">
            <p:ph sz="quarter" idx="10" hasCustomPrompt="1"/>
          </p:nvPr>
        </p:nvSpPr>
        <p:spPr>
          <a:xfrm>
            <a:off x="3676807" y="6187806"/>
            <a:ext cx="1040913" cy="342000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 dirty="0"/>
              <a:t>Klik for at indsætte logo, hvis ingen logo, fjernes streg til højre </a:t>
            </a:r>
          </a:p>
        </p:txBody>
      </p:sp>
      <p:sp>
        <p:nvSpPr>
          <p:cNvPr id="30" name="Pladsholder til tekst sort streg til venstr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66928" y="6184429"/>
            <a:ext cx="7200" cy="342000"/>
          </a:xfrm>
          <a:noFill/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31" name="Pladsholder til tekst sort streg til højr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07039" y="6184429"/>
            <a:ext cx="7200" cy="342000"/>
          </a:xfr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4" name="Pladsholder til logo"/>
          <p:cNvSpPr>
            <a:spLocks noGrp="1"/>
          </p:cNvSpPr>
          <p:nvPr>
            <p:ph type="body" sz="quarter" idx="13" hasCustomPrompt="1"/>
          </p:nvPr>
        </p:nvSpPr>
        <p:spPr>
          <a:xfrm>
            <a:off x="326979" y="5630015"/>
            <a:ext cx="953364" cy="87482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2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9397300" y="6395381"/>
            <a:ext cx="812215" cy="1851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48D281D-7E19-4662-8FB5-6046E37A31BA}" type="datetime1">
              <a:rPr lang="da-DK" smtClean="0"/>
              <a:t>18-09-2018</a:t>
            </a:fld>
            <a:endParaRPr lang="da-DK" dirty="0"/>
          </a:p>
        </p:txBody>
      </p:sp>
      <p:grpSp>
        <p:nvGrpSpPr>
          <p:cNvPr id="38" name="Gruppe 17"/>
          <p:cNvGrpSpPr>
            <a:grpSpLocks/>
          </p:cNvGrpSpPr>
          <p:nvPr userDrawn="1"/>
        </p:nvGrpSpPr>
        <p:grpSpPr bwMode="auto">
          <a:xfrm>
            <a:off x="9288524" y="2026800"/>
            <a:ext cx="2032000" cy="2310533"/>
            <a:chOff x="6573838" y="3603625"/>
            <a:chExt cx="2032000" cy="2310413"/>
          </a:xfrm>
        </p:grpSpPr>
        <p:sp>
          <p:nvSpPr>
            <p:cNvPr id="39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91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1.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på det lille billede-indsættelsesikon i midten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2.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3.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Beskær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4. 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altLang="da-DK" sz="900" b="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-knappen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nede, mens der trækkes i billedets hjørner</a:t>
              </a:r>
            </a:p>
          </p:txBody>
        </p:sp>
        <p:grpSp>
          <p:nvGrpSpPr>
            <p:cNvPr id="40" name="Gruppe 19"/>
            <p:cNvGrpSpPr>
              <a:grpSpLocks/>
            </p:cNvGrpSpPr>
            <p:nvPr userDrawn="1"/>
          </p:nvGrpSpPr>
          <p:grpSpPr bwMode="auto">
            <a:xfrm>
              <a:off x="6607544" y="5571021"/>
              <a:ext cx="331788" cy="343017"/>
              <a:chOff x="6608483" y="5571145"/>
              <a:chExt cx="331632" cy="343669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012" y="557126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ounded Rectangle 25"/>
              <p:cNvSpPr/>
              <p:nvPr userDrawn="1"/>
            </p:nvSpPr>
            <p:spPr>
              <a:xfrm>
                <a:off x="6608483" y="5571145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defRPr/>
                </a:pPr>
                <a:endParaRPr lang="da-DK" sz="2000" dirty="0"/>
              </a:p>
            </p:txBody>
          </p:sp>
        </p:grpSp>
        <p:pic>
          <p:nvPicPr>
            <p:cNvPr id="41" name="Picture 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052" y="4761970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5"/>
          <p:cNvSpPr/>
          <p:nvPr userDrawn="1"/>
        </p:nvSpPr>
        <p:spPr>
          <a:xfrm>
            <a:off x="-1728700" y="6027003"/>
            <a:ext cx="165739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 logo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Hold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nede og </a:t>
            </a:r>
            <a:b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pladsholderen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Klik på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Indsæt</a:t>
            </a:r>
            <a:r>
              <a:rPr lang="da-DK" sz="90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i top-menuen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Vælg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Billede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4. </a:t>
            </a:r>
            <a:r>
              <a:rPr lang="da-DK" sz="900" b="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Find logoet</a:t>
            </a:r>
            <a:r>
              <a:rPr lang="da-DK" sz="900" b="0" kern="1200" baseline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og vælg indsæt</a:t>
            </a:r>
            <a:endParaRPr lang="da-DK" sz="900" b="1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7"/>
          <p:cNvGrpSpPr>
            <a:grpSpLocks/>
          </p:cNvGrpSpPr>
          <p:nvPr userDrawn="1"/>
        </p:nvGrpSpPr>
        <p:grpSpPr bwMode="auto">
          <a:xfrm>
            <a:off x="9288524" y="2532630"/>
            <a:ext cx="2032000" cy="2310533"/>
            <a:chOff x="6573838" y="3603625"/>
            <a:chExt cx="2032000" cy="2310413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91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1.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på det lille billede-indsættelsesikon i midten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2.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3.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Beskær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4. 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altLang="da-DK" sz="900" b="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-knappen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nede, mens der trækkes i billedets hjørner</a:t>
              </a:r>
            </a:p>
          </p:txBody>
        </p:sp>
        <p:grpSp>
          <p:nvGrpSpPr>
            <p:cNvPr id="17" name="Gruppe 19"/>
            <p:cNvGrpSpPr>
              <a:grpSpLocks/>
            </p:cNvGrpSpPr>
            <p:nvPr userDrawn="1"/>
          </p:nvGrpSpPr>
          <p:grpSpPr bwMode="auto">
            <a:xfrm>
              <a:off x="6607544" y="5571021"/>
              <a:ext cx="331788" cy="343017"/>
              <a:chOff x="6608483" y="5571145"/>
              <a:chExt cx="331632" cy="3436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012" y="557126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6608483" y="5571145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defRPr/>
                </a:pPr>
                <a:endParaRPr lang="da-DK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052" y="4761970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e 5"/>
          <p:cNvGrpSpPr/>
          <p:nvPr userDrawn="1"/>
        </p:nvGrpSpPr>
        <p:grpSpPr>
          <a:xfrm>
            <a:off x="-2196752" y="2511497"/>
            <a:ext cx="2099944" cy="2215991"/>
            <a:chOff x="-2196752" y="2511497"/>
            <a:chExt cx="2099944" cy="2215991"/>
          </a:xfrm>
        </p:grpSpPr>
        <p:sp>
          <p:nvSpPr>
            <p:cNvPr id="13" name="Rectangle 5"/>
            <p:cNvSpPr/>
            <p:nvPr userDrawn="1"/>
          </p:nvSpPr>
          <p:spPr>
            <a:xfrm>
              <a:off x="-2196752" y="2511497"/>
              <a:ext cx="2099944" cy="2215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Tekst-typografier</a:t>
              </a: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Brug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TAB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gå frem</a:t>
              </a: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 tekst-niveauer</a:t>
              </a:r>
            </a:p>
            <a:p>
              <a:pPr algn="r">
                <a:spcAft>
                  <a:spcPts val="0"/>
                </a:spcAft>
              </a:pPr>
              <a:endPara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Niveau 1 = normal 18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Niveau 2 = bullets 18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Niveau 3 - 9 = bullets med indryk 18 pt.</a:t>
              </a:r>
            </a:p>
            <a:p>
              <a:pPr algn="r">
                <a:spcAft>
                  <a:spcPts val="0"/>
                </a:spcAft>
              </a:pPr>
              <a:endPara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gå tilbage i tekst-niveauer,</a:t>
              </a: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brug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+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TAB</a:t>
              </a:r>
            </a:p>
            <a:p>
              <a:pPr algn="r">
                <a:spcAft>
                  <a:spcPts val="0"/>
                </a:spcAft>
              </a:pPr>
              <a:endPara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r">
                <a:spcAft>
                  <a:spcPts val="0"/>
                </a:spcAft>
              </a:pPr>
              <a:endPara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r">
                <a:spcAft>
                  <a:spcPts val="0"/>
                </a:spcAft>
              </a:pPr>
              <a:endPara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Alternativt kan</a:t>
              </a:r>
            </a:p>
            <a:p>
              <a:pPr algn="r">
                <a:spcAft>
                  <a:spcPts val="0"/>
                </a:spcAft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Forøg og Formindsk </a:t>
              </a:r>
            </a:p>
            <a:p>
              <a:pPr algn="r">
                <a:spcAft>
                  <a:spcPts val="0"/>
                </a:spcAft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listeniveau bruges</a:t>
              </a:r>
            </a:p>
          </p:txBody>
        </p:sp>
        <p:grpSp>
          <p:nvGrpSpPr>
            <p:cNvPr id="27" name="Gruppe 26"/>
            <p:cNvGrpSpPr/>
            <p:nvPr userDrawn="1"/>
          </p:nvGrpSpPr>
          <p:grpSpPr>
            <a:xfrm>
              <a:off x="-540568" y="3957756"/>
              <a:ext cx="407130" cy="245576"/>
              <a:chOff x="-540568" y="3957756"/>
              <a:chExt cx="407130" cy="245576"/>
            </a:xfrm>
          </p:grpSpPr>
          <p:pic>
            <p:nvPicPr>
              <p:cNvPr id="29" name="Picture 7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568" y="3957756"/>
                <a:ext cx="407130" cy="2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"/>
              <p:cNvSpPr/>
              <p:nvPr userDrawn="1"/>
            </p:nvSpPr>
            <p:spPr bwMode="auto">
              <a:xfrm>
                <a:off x="-333462" y="3960440"/>
                <a:ext cx="200024" cy="233364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300" noProof="1">
                  <a:latin typeface="HelveticaNeueLT Std Lt Cn" pitchFamily="34" charset="0"/>
                </a:endParaRPr>
              </a:p>
            </p:txBody>
          </p:sp>
          <p:sp>
            <p:nvSpPr>
              <p:cNvPr id="31" name="Rounded Rectangle 9"/>
              <p:cNvSpPr/>
              <p:nvPr userDrawn="1"/>
            </p:nvSpPr>
            <p:spPr bwMode="auto">
              <a:xfrm>
                <a:off x="-530314" y="3963615"/>
                <a:ext cx="196850" cy="23971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4" name="Rektangel farvet"/>
          <p:cNvSpPr/>
          <p:nvPr userDrawn="1"/>
        </p:nvSpPr>
        <p:spPr>
          <a:xfrm>
            <a:off x="0" y="0"/>
            <a:ext cx="9146825" cy="2183802"/>
          </a:xfrm>
          <a:custGeom>
            <a:avLst/>
            <a:gdLst>
              <a:gd name="connsiteX0" fmla="*/ 0 w 9144000"/>
              <a:gd name="connsiteY0" fmla="*/ 0 h 2183802"/>
              <a:gd name="connsiteX1" fmla="*/ 9144000 w 9144000"/>
              <a:gd name="connsiteY1" fmla="*/ 0 h 2183802"/>
              <a:gd name="connsiteX2" fmla="*/ 9144000 w 9144000"/>
              <a:gd name="connsiteY2" fmla="*/ 2183802 h 2183802"/>
              <a:gd name="connsiteX3" fmla="*/ 0 w 9144000"/>
              <a:gd name="connsiteY3" fmla="*/ 2183802 h 2183802"/>
              <a:gd name="connsiteX4" fmla="*/ 0 w 9144000"/>
              <a:gd name="connsiteY4" fmla="*/ 0 h 2183802"/>
              <a:gd name="connsiteX0" fmla="*/ 0 w 9144000"/>
              <a:gd name="connsiteY0" fmla="*/ 0 h 2183802"/>
              <a:gd name="connsiteX1" fmla="*/ 9144000 w 9144000"/>
              <a:gd name="connsiteY1" fmla="*/ 0 h 2183802"/>
              <a:gd name="connsiteX2" fmla="*/ 9141295 w 9144000"/>
              <a:gd name="connsiteY2" fmla="*/ 406403 h 2183802"/>
              <a:gd name="connsiteX3" fmla="*/ 0 w 9144000"/>
              <a:gd name="connsiteY3" fmla="*/ 2183802 h 2183802"/>
              <a:gd name="connsiteX4" fmla="*/ 0 w 9144000"/>
              <a:gd name="connsiteY4" fmla="*/ 0 h 2183802"/>
              <a:gd name="connsiteX0" fmla="*/ 0 w 9146825"/>
              <a:gd name="connsiteY0" fmla="*/ 0 h 2183802"/>
              <a:gd name="connsiteX1" fmla="*/ 9144000 w 9146825"/>
              <a:gd name="connsiteY1" fmla="*/ 0 h 2183802"/>
              <a:gd name="connsiteX2" fmla="*/ 9146706 w 9146825"/>
              <a:gd name="connsiteY2" fmla="*/ 406403 h 2183802"/>
              <a:gd name="connsiteX3" fmla="*/ 0 w 9146825"/>
              <a:gd name="connsiteY3" fmla="*/ 2183802 h 2183802"/>
              <a:gd name="connsiteX4" fmla="*/ 0 w 9146825"/>
              <a:gd name="connsiteY4" fmla="*/ 0 h 21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825" h="2183802">
                <a:moveTo>
                  <a:pt x="0" y="0"/>
                </a:moveTo>
                <a:lnTo>
                  <a:pt x="9144000" y="0"/>
                </a:lnTo>
                <a:cubicBezTo>
                  <a:pt x="9143098" y="135468"/>
                  <a:pt x="9147608" y="270935"/>
                  <a:pt x="9146706" y="406403"/>
                </a:cubicBezTo>
                <a:lnTo>
                  <a:pt x="0" y="2183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sp>
        <p:nvSpPr>
          <p:cNvPr id="35" name="Rectangle sort trekant"/>
          <p:cNvSpPr/>
          <p:nvPr userDrawn="1"/>
        </p:nvSpPr>
        <p:spPr>
          <a:xfrm>
            <a:off x="6034661" y="0"/>
            <a:ext cx="3115200" cy="2128800"/>
          </a:xfrm>
          <a:custGeom>
            <a:avLst/>
            <a:gdLst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0 w 3115200"/>
              <a:gd name="connsiteY3" fmla="*/ 2128800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67070 w 3115200"/>
              <a:gd name="connsiteY3" fmla="*/ 1055374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53818 w 3115200"/>
              <a:gd name="connsiteY3" fmla="*/ 1062000 h 2128800"/>
              <a:gd name="connsiteX4" fmla="*/ 0 w 3115200"/>
              <a:gd name="connsiteY4" fmla="*/ 0 h 21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200" h="2128800">
                <a:moveTo>
                  <a:pt x="0" y="0"/>
                </a:moveTo>
                <a:lnTo>
                  <a:pt x="3115200" y="0"/>
                </a:lnTo>
                <a:lnTo>
                  <a:pt x="3115200" y="2128800"/>
                </a:lnTo>
                <a:lnTo>
                  <a:pt x="1553818" y="10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Logo"/>
          <p:cNvSpPr txBox="1">
            <a:spLocks/>
          </p:cNvSpPr>
          <p:nvPr userDrawn="1"/>
        </p:nvSpPr>
        <p:spPr>
          <a:xfrm>
            <a:off x="7856096" y="240406"/>
            <a:ext cx="1040400" cy="954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en eller to linjer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/>
          </p:nvPr>
        </p:nvSpPr>
        <p:spPr>
          <a:xfrm>
            <a:off x="1907704" y="2511425"/>
            <a:ext cx="6493346" cy="3340100"/>
          </a:xfrm>
        </p:spPr>
        <p:txBody>
          <a:bodyPr/>
          <a:lstStyle>
            <a:lvl1pPr marL="306000" indent="-306000">
              <a:lnSpc>
                <a:spcPct val="120000"/>
              </a:lnSpc>
              <a:buClr>
                <a:schemeClr val="accent1"/>
              </a:buClr>
              <a:buSzPct val="90000"/>
              <a:buFont typeface="Wingdings 2" panose="05020102010507070707" pitchFamily="18" charset="2"/>
              <a:buChar char=""/>
              <a:defRPr/>
            </a:lvl1pPr>
            <a:lvl2pPr marL="306000" indent="-306000">
              <a:lnSpc>
                <a:spcPct val="120000"/>
              </a:lnSpc>
              <a:buClr>
                <a:schemeClr val="accent1"/>
              </a:buClr>
              <a:buSzPct val="90000"/>
              <a:buFont typeface="Wingdings 2" panose="05020102010507070707" pitchFamily="18" charset="2"/>
              <a:buChar char=""/>
              <a:defRPr/>
            </a:lvl2pPr>
            <a:lvl3pPr marL="306000" indent="-306000">
              <a:lnSpc>
                <a:spcPct val="120000"/>
              </a:lnSpc>
              <a:buClr>
                <a:schemeClr val="accent1"/>
              </a:buClr>
              <a:buSzPct val="90000"/>
              <a:buFont typeface="Wingdings 2" panose="05020102010507070707" pitchFamily="18" charset="2"/>
              <a:buChar char=""/>
              <a:defRPr/>
            </a:lvl3pPr>
            <a:lvl4pPr marL="306000" indent="-306000">
              <a:lnSpc>
                <a:spcPct val="120000"/>
              </a:lnSpc>
              <a:buClr>
                <a:schemeClr val="accent1"/>
              </a:buClr>
              <a:buSzPct val="90000"/>
              <a:buFont typeface="Wingdings 2" panose="05020102010507070707" pitchFamily="18" charset="2"/>
              <a:buChar char=""/>
              <a:defRPr/>
            </a:lvl4pPr>
            <a:lvl5pPr marL="306000" indent="-306000">
              <a:lnSpc>
                <a:spcPct val="120000"/>
              </a:lnSpc>
              <a:buClr>
                <a:schemeClr val="accent1"/>
              </a:buClr>
              <a:buSzPct val="90000"/>
              <a:buFont typeface="Wingdings 2" panose="05020102010507070707" pitchFamily="18" charset="2"/>
              <a:buChar char=""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4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, farve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>
            <a:grpSpLocks/>
          </p:cNvGrpSpPr>
          <p:nvPr userDrawn="1"/>
        </p:nvGrpSpPr>
        <p:grpSpPr bwMode="auto">
          <a:xfrm>
            <a:off x="-540568" y="3957756"/>
            <a:ext cx="407130" cy="245576"/>
            <a:chOff x="-474298" y="3755571"/>
            <a:chExt cx="348194" cy="222690"/>
          </a:xfrm>
        </p:grpSpPr>
        <p:pic>
          <p:nvPicPr>
            <p:cNvPr id="15" name="Picture 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298" y="3755571"/>
              <a:ext cx="348194" cy="22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8"/>
            <p:cNvSpPr/>
            <p:nvPr userDrawn="1"/>
          </p:nvSpPr>
          <p:spPr bwMode="auto">
            <a:xfrm>
              <a:off x="-297173" y="3758005"/>
              <a:ext cx="171069" cy="211616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  <p:sp>
          <p:nvSpPr>
            <p:cNvPr id="17" name="Rounded Rectangle 9"/>
            <p:cNvSpPr/>
            <p:nvPr userDrawn="1"/>
          </p:nvSpPr>
          <p:spPr bwMode="auto">
            <a:xfrm>
              <a:off x="-465528" y="3760884"/>
              <a:ext cx="168354" cy="21737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</p:grpSp>
      <p:sp>
        <p:nvSpPr>
          <p:cNvPr id="13" name="Rectangle 5"/>
          <p:cNvSpPr/>
          <p:nvPr userDrawn="1"/>
        </p:nvSpPr>
        <p:spPr>
          <a:xfrm>
            <a:off x="-2196752" y="2511497"/>
            <a:ext cx="209994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Tekst-typografier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for at gå frem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 tekst-niveauer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1 = normal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2 = bullets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3 - 9 = bullets med indryk 18 pt.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gå tilbage i tekst-niveauer,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+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Alternativt kan</a:t>
            </a:r>
          </a:p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Forøg og Formindsk 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listeniveau bruges</a:t>
            </a:r>
          </a:p>
        </p:txBody>
      </p:sp>
      <p:sp>
        <p:nvSpPr>
          <p:cNvPr id="3" name="Rektangel farvet"/>
          <p:cNvSpPr/>
          <p:nvPr userDrawn="1"/>
        </p:nvSpPr>
        <p:spPr>
          <a:xfrm>
            <a:off x="0" y="0"/>
            <a:ext cx="9146825" cy="2183802"/>
          </a:xfrm>
          <a:custGeom>
            <a:avLst/>
            <a:gdLst>
              <a:gd name="connsiteX0" fmla="*/ 0 w 9144000"/>
              <a:gd name="connsiteY0" fmla="*/ 0 h 2183802"/>
              <a:gd name="connsiteX1" fmla="*/ 9144000 w 9144000"/>
              <a:gd name="connsiteY1" fmla="*/ 0 h 2183802"/>
              <a:gd name="connsiteX2" fmla="*/ 9144000 w 9144000"/>
              <a:gd name="connsiteY2" fmla="*/ 2183802 h 2183802"/>
              <a:gd name="connsiteX3" fmla="*/ 0 w 9144000"/>
              <a:gd name="connsiteY3" fmla="*/ 2183802 h 2183802"/>
              <a:gd name="connsiteX4" fmla="*/ 0 w 9144000"/>
              <a:gd name="connsiteY4" fmla="*/ 0 h 2183802"/>
              <a:gd name="connsiteX0" fmla="*/ 0 w 9144000"/>
              <a:gd name="connsiteY0" fmla="*/ 0 h 2183802"/>
              <a:gd name="connsiteX1" fmla="*/ 9144000 w 9144000"/>
              <a:gd name="connsiteY1" fmla="*/ 0 h 2183802"/>
              <a:gd name="connsiteX2" fmla="*/ 9141295 w 9144000"/>
              <a:gd name="connsiteY2" fmla="*/ 406403 h 2183802"/>
              <a:gd name="connsiteX3" fmla="*/ 0 w 9144000"/>
              <a:gd name="connsiteY3" fmla="*/ 2183802 h 2183802"/>
              <a:gd name="connsiteX4" fmla="*/ 0 w 9144000"/>
              <a:gd name="connsiteY4" fmla="*/ 0 h 2183802"/>
              <a:gd name="connsiteX0" fmla="*/ 0 w 9146825"/>
              <a:gd name="connsiteY0" fmla="*/ 0 h 2183802"/>
              <a:gd name="connsiteX1" fmla="*/ 9144000 w 9146825"/>
              <a:gd name="connsiteY1" fmla="*/ 0 h 2183802"/>
              <a:gd name="connsiteX2" fmla="*/ 9146706 w 9146825"/>
              <a:gd name="connsiteY2" fmla="*/ 406403 h 2183802"/>
              <a:gd name="connsiteX3" fmla="*/ 0 w 9146825"/>
              <a:gd name="connsiteY3" fmla="*/ 2183802 h 2183802"/>
              <a:gd name="connsiteX4" fmla="*/ 0 w 9146825"/>
              <a:gd name="connsiteY4" fmla="*/ 0 h 21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825" h="2183802">
                <a:moveTo>
                  <a:pt x="0" y="0"/>
                </a:moveTo>
                <a:lnTo>
                  <a:pt x="9144000" y="0"/>
                </a:lnTo>
                <a:cubicBezTo>
                  <a:pt x="9143098" y="135468"/>
                  <a:pt x="9147608" y="270935"/>
                  <a:pt x="9146706" y="406403"/>
                </a:cubicBezTo>
                <a:lnTo>
                  <a:pt x="0" y="2183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sp>
        <p:nvSpPr>
          <p:cNvPr id="28" name="Rectangle sort trekant"/>
          <p:cNvSpPr/>
          <p:nvPr userDrawn="1"/>
        </p:nvSpPr>
        <p:spPr>
          <a:xfrm>
            <a:off x="6034661" y="0"/>
            <a:ext cx="3115200" cy="2128800"/>
          </a:xfrm>
          <a:custGeom>
            <a:avLst/>
            <a:gdLst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0 w 3115200"/>
              <a:gd name="connsiteY3" fmla="*/ 2128800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67070 w 3115200"/>
              <a:gd name="connsiteY3" fmla="*/ 1055374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53818 w 3115200"/>
              <a:gd name="connsiteY3" fmla="*/ 1062000 h 2128800"/>
              <a:gd name="connsiteX4" fmla="*/ 0 w 3115200"/>
              <a:gd name="connsiteY4" fmla="*/ 0 h 21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200" h="2128800">
                <a:moveTo>
                  <a:pt x="0" y="0"/>
                </a:moveTo>
                <a:lnTo>
                  <a:pt x="3115200" y="0"/>
                </a:lnTo>
                <a:lnTo>
                  <a:pt x="3115200" y="2128800"/>
                </a:lnTo>
                <a:lnTo>
                  <a:pt x="1553818" y="10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Logo"/>
          <p:cNvSpPr txBox="1">
            <a:spLocks/>
          </p:cNvSpPr>
          <p:nvPr userDrawn="1"/>
        </p:nvSpPr>
        <p:spPr>
          <a:xfrm>
            <a:off x="7856096" y="240406"/>
            <a:ext cx="1040400" cy="95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en eller to linjer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quarter" idx="15" hasCustomPrompt="1"/>
          </p:nvPr>
        </p:nvSpPr>
        <p:spPr>
          <a:xfrm>
            <a:off x="431800" y="2523065"/>
            <a:ext cx="7470775" cy="332846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9897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indsæt overskrift i en eller to linjer</a:t>
            </a:r>
          </a:p>
        </p:txBody>
      </p:sp>
      <p:sp>
        <p:nvSpPr>
          <p:cNvPr id="20" name="Pladsholder til indhold 2"/>
          <p:cNvSpPr>
            <a:spLocks noGrp="1"/>
          </p:cNvSpPr>
          <p:nvPr>
            <p:ph sz="quarter" idx="15" hasCustomPrompt="1"/>
          </p:nvPr>
        </p:nvSpPr>
        <p:spPr>
          <a:xfrm>
            <a:off x="431800" y="2523065"/>
            <a:ext cx="7470775" cy="332846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ctangle 5"/>
          <p:cNvSpPr/>
          <p:nvPr userDrawn="1"/>
        </p:nvSpPr>
        <p:spPr>
          <a:xfrm>
            <a:off x="-2196752" y="2511497"/>
            <a:ext cx="209994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Tekst-typografier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for at gå frem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 tekst-niveauer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1 = normal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2 = bullets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3 - 9 = bullets med indryk 18 pt.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gå tilbage i tekst-niveauer,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+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Alternativt kan</a:t>
            </a:r>
          </a:p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Forøg og Formindsk 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listeniveau bruges</a:t>
            </a:r>
          </a:p>
        </p:txBody>
      </p:sp>
      <p:sp>
        <p:nvSpPr>
          <p:cNvPr id="8" name="Rectangle sort trekant"/>
          <p:cNvSpPr/>
          <p:nvPr userDrawn="1"/>
        </p:nvSpPr>
        <p:spPr>
          <a:xfrm>
            <a:off x="6034661" y="0"/>
            <a:ext cx="3115200" cy="2128800"/>
          </a:xfrm>
          <a:custGeom>
            <a:avLst/>
            <a:gdLst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0 w 3115200"/>
              <a:gd name="connsiteY3" fmla="*/ 2128800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67070 w 3115200"/>
              <a:gd name="connsiteY3" fmla="*/ 1055374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53818 w 3115200"/>
              <a:gd name="connsiteY3" fmla="*/ 1062000 h 2128800"/>
              <a:gd name="connsiteX4" fmla="*/ 0 w 3115200"/>
              <a:gd name="connsiteY4" fmla="*/ 0 h 21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200" h="2128800">
                <a:moveTo>
                  <a:pt x="0" y="0"/>
                </a:moveTo>
                <a:lnTo>
                  <a:pt x="3115200" y="0"/>
                </a:lnTo>
                <a:lnTo>
                  <a:pt x="3115200" y="2128800"/>
                </a:lnTo>
                <a:lnTo>
                  <a:pt x="1553818" y="10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Text Placeholder 25"/>
          <p:cNvSpPr txBox="1">
            <a:spLocks/>
          </p:cNvSpPr>
          <p:nvPr userDrawn="1"/>
        </p:nvSpPr>
        <p:spPr>
          <a:xfrm>
            <a:off x="7856096" y="240406"/>
            <a:ext cx="1040400" cy="95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540568" y="3957756"/>
            <a:ext cx="407130" cy="245576"/>
            <a:chOff x="-540568" y="3957756"/>
            <a:chExt cx="407130" cy="245576"/>
          </a:xfrm>
        </p:grpSpPr>
        <p:pic>
          <p:nvPicPr>
            <p:cNvPr id="16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957756"/>
              <a:ext cx="407130" cy="24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8"/>
            <p:cNvSpPr/>
            <p:nvPr userDrawn="1"/>
          </p:nvSpPr>
          <p:spPr bwMode="auto">
            <a:xfrm>
              <a:off x="-333462" y="3960440"/>
              <a:ext cx="200024" cy="233364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  <p:sp>
          <p:nvSpPr>
            <p:cNvPr id="18" name="Rounded Rectangle 9"/>
            <p:cNvSpPr/>
            <p:nvPr userDrawn="1"/>
          </p:nvSpPr>
          <p:spPr bwMode="auto">
            <a:xfrm>
              <a:off x="-530314" y="3963615"/>
              <a:ext cx="196850" cy="23971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, farve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 hasCustomPrompt="1"/>
          </p:nvPr>
        </p:nvSpPr>
        <p:spPr>
          <a:xfrm>
            <a:off x="5380038" y="2518228"/>
            <a:ext cx="3330575" cy="3330000"/>
          </a:xfrm>
        </p:spPr>
        <p:txBody>
          <a:bodyPr tIns="576000" anchor="ctr" anchorCtr="0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Rectangle 5"/>
          <p:cNvSpPr/>
          <p:nvPr userDrawn="1"/>
        </p:nvSpPr>
        <p:spPr>
          <a:xfrm>
            <a:off x="-2196752" y="2511497"/>
            <a:ext cx="209994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Tekst-typografier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for at gå frem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 tekst-niveauer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1 = normal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2 = bullets 18 pt.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Niveau 3 - 9 = bullets med indryk 18 pt.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gå tilbage i tekst-niveauer,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brug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SHIFT</a:t>
            </a: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+ </a:t>
            </a: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TAB</a:t>
            </a: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endParaRPr lang="da-DK" sz="900" kern="1200" noProof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Alternativt kan</a:t>
            </a:r>
          </a:p>
          <a:p>
            <a:pPr algn="r">
              <a:spcAft>
                <a:spcPts val="0"/>
              </a:spcAft>
            </a:pPr>
            <a:r>
              <a:rPr lang="da-DK" sz="900" b="1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Forøg og Formindsk </a:t>
            </a:r>
          </a:p>
          <a:p>
            <a:pPr algn="r">
              <a:spcAft>
                <a:spcPts val="0"/>
              </a:spcAft>
            </a:pPr>
            <a:r>
              <a:rPr 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listeniveau bruges</a:t>
            </a:r>
          </a:p>
        </p:txBody>
      </p:sp>
      <p:grpSp>
        <p:nvGrpSpPr>
          <p:cNvPr id="15" name="Gruppe 17"/>
          <p:cNvGrpSpPr>
            <a:grpSpLocks/>
          </p:cNvGrpSpPr>
          <p:nvPr userDrawn="1"/>
        </p:nvGrpSpPr>
        <p:grpSpPr bwMode="auto">
          <a:xfrm>
            <a:off x="9288524" y="2532630"/>
            <a:ext cx="2032000" cy="2310533"/>
            <a:chOff x="6573838" y="3603625"/>
            <a:chExt cx="2032000" cy="2310413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91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1.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på det lille billede-indsættelsesikon i midten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2.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3. 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Klik </a:t>
              </a:r>
              <a:r>
                <a:rPr 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Beskær</a:t>
              </a: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4. 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SHIFT</a:t>
              </a:r>
              <a:r>
                <a:rPr lang="da-DK" altLang="da-DK" sz="900" b="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-knappen</a:t>
              </a:r>
              <a:r>
                <a:rPr lang="da-DK" altLang="da-DK" sz="900" kern="1200" noProof="1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nede, mens der trækkes i billedets hjørner</a:t>
              </a:r>
            </a:p>
          </p:txBody>
        </p:sp>
        <p:grpSp>
          <p:nvGrpSpPr>
            <p:cNvPr id="17" name="Gruppe 19"/>
            <p:cNvGrpSpPr>
              <a:grpSpLocks/>
            </p:cNvGrpSpPr>
            <p:nvPr userDrawn="1"/>
          </p:nvGrpSpPr>
          <p:grpSpPr bwMode="auto">
            <a:xfrm>
              <a:off x="6607544" y="5571021"/>
              <a:ext cx="331788" cy="343017"/>
              <a:chOff x="6608483" y="5571145"/>
              <a:chExt cx="331632" cy="3436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012" y="557126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6608483" y="5571145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defRPr/>
                </a:pPr>
                <a:endParaRPr lang="da-DK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052" y="4761970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Pladsholder til indhold 2"/>
          <p:cNvSpPr>
            <a:spLocks noGrp="1"/>
          </p:cNvSpPr>
          <p:nvPr>
            <p:ph sz="quarter" idx="16" hasCustomPrompt="1"/>
          </p:nvPr>
        </p:nvSpPr>
        <p:spPr>
          <a:xfrm>
            <a:off x="431801" y="2523065"/>
            <a:ext cx="4687888" cy="332846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540568" y="3957756"/>
            <a:ext cx="407130" cy="245576"/>
            <a:chOff x="-540568" y="3957756"/>
            <a:chExt cx="407130" cy="245576"/>
          </a:xfrm>
        </p:grpSpPr>
        <p:pic>
          <p:nvPicPr>
            <p:cNvPr id="29" name="Picture 7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957756"/>
              <a:ext cx="407130" cy="24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8"/>
            <p:cNvSpPr/>
            <p:nvPr userDrawn="1"/>
          </p:nvSpPr>
          <p:spPr bwMode="auto">
            <a:xfrm>
              <a:off x="-333462" y="3960440"/>
              <a:ext cx="200024" cy="233364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  <p:sp>
          <p:nvSpPr>
            <p:cNvPr id="31" name="Rounded Rectangle 9"/>
            <p:cNvSpPr/>
            <p:nvPr userDrawn="1"/>
          </p:nvSpPr>
          <p:spPr bwMode="auto">
            <a:xfrm>
              <a:off x="-530314" y="3963615"/>
              <a:ext cx="196850" cy="23971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 sz="2300" noProof="1">
                <a:latin typeface="HelveticaNeueLT Std Lt Cn" pitchFamily="34" charset="0"/>
              </a:endParaRPr>
            </a:p>
          </p:txBody>
        </p:sp>
      </p:grpSp>
      <p:sp>
        <p:nvSpPr>
          <p:cNvPr id="34" name="Rektangel farvet"/>
          <p:cNvSpPr/>
          <p:nvPr userDrawn="1"/>
        </p:nvSpPr>
        <p:spPr>
          <a:xfrm>
            <a:off x="0" y="0"/>
            <a:ext cx="9146825" cy="2183802"/>
          </a:xfrm>
          <a:custGeom>
            <a:avLst/>
            <a:gdLst>
              <a:gd name="connsiteX0" fmla="*/ 0 w 9144000"/>
              <a:gd name="connsiteY0" fmla="*/ 0 h 2183802"/>
              <a:gd name="connsiteX1" fmla="*/ 9144000 w 9144000"/>
              <a:gd name="connsiteY1" fmla="*/ 0 h 2183802"/>
              <a:gd name="connsiteX2" fmla="*/ 9144000 w 9144000"/>
              <a:gd name="connsiteY2" fmla="*/ 2183802 h 2183802"/>
              <a:gd name="connsiteX3" fmla="*/ 0 w 9144000"/>
              <a:gd name="connsiteY3" fmla="*/ 2183802 h 2183802"/>
              <a:gd name="connsiteX4" fmla="*/ 0 w 9144000"/>
              <a:gd name="connsiteY4" fmla="*/ 0 h 2183802"/>
              <a:gd name="connsiteX0" fmla="*/ 0 w 9144000"/>
              <a:gd name="connsiteY0" fmla="*/ 0 h 2183802"/>
              <a:gd name="connsiteX1" fmla="*/ 9144000 w 9144000"/>
              <a:gd name="connsiteY1" fmla="*/ 0 h 2183802"/>
              <a:gd name="connsiteX2" fmla="*/ 9141295 w 9144000"/>
              <a:gd name="connsiteY2" fmla="*/ 406403 h 2183802"/>
              <a:gd name="connsiteX3" fmla="*/ 0 w 9144000"/>
              <a:gd name="connsiteY3" fmla="*/ 2183802 h 2183802"/>
              <a:gd name="connsiteX4" fmla="*/ 0 w 9144000"/>
              <a:gd name="connsiteY4" fmla="*/ 0 h 2183802"/>
              <a:gd name="connsiteX0" fmla="*/ 0 w 9146825"/>
              <a:gd name="connsiteY0" fmla="*/ 0 h 2183802"/>
              <a:gd name="connsiteX1" fmla="*/ 9144000 w 9146825"/>
              <a:gd name="connsiteY1" fmla="*/ 0 h 2183802"/>
              <a:gd name="connsiteX2" fmla="*/ 9146706 w 9146825"/>
              <a:gd name="connsiteY2" fmla="*/ 406403 h 2183802"/>
              <a:gd name="connsiteX3" fmla="*/ 0 w 9146825"/>
              <a:gd name="connsiteY3" fmla="*/ 2183802 h 2183802"/>
              <a:gd name="connsiteX4" fmla="*/ 0 w 9146825"/>
              <a:gd name="connsiteY4" fmla="*/ 0 h 21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825" h="2183802">
                <a:moveTo>
                  <a:pt x="0" y="0"/>
                </a:moveTo>
                <a:lnTo>
                  <a:pt x="9144000" y="0"/>
                </a:lnTo>
                <a:cubicBezTo>
                  <a:pt x="9143098" y="135468"/>
                  <a:pt x="9147608" y="270935"/>
                  <a:pt x="9146706" y="406403"/>
                </a:cubicBezTo>
                <a:lnTo>
                  <a:pt x="0" y="2183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sp>
        <p:nvSpPr>
          <p:cNvPr id="35" name="Rectangle sort trekant"/>
          <p:cNvSpPr/>
          <p:nvPr userDrawn="1"/>
        </p:nvSpPr>
        <p:spPr>
          <a:xfrm>
            <a:off x="6034661" y="0"/>
            <a:ext cx="3115200" cy="2128800"/>
          </a:xfrm>
          <a:custGeom>
            <a:avLst/>
            <a:gdLst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0 w 3115200"/>
              <a:gd name="connsiteY3" fmla="*/ 2128800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67070 w 3115200"/>
              <a:gd name="connsiteY3" fmla="*/ 1055374 h 2128800"/>
              <a:gd name="connsiteX4" fmla="*/ 0 w 3115200"/>
              <a:gd name="connsiteY4" fmla="*/ 0 h 2128800"/>
              <a:gd name="connsiteX0" fmla="*/ 0 w 3115200"/>
              <a:gd name="connsiteY0" fmla="*/ 0 h 2128800"/>
              <a:gd name="connsiteX1" fmla="*/ 3115200 w 3115200"/>
              <a:gd name="connsiteY1" fmla="*/ 0 h 2128800"/>
              <a:gd name="connsiteX2" fmla="*/ 3115200 w 3115200"/>
              <a:gd name="connsiteY2" fmla="*/ 2128800 h 2128800"/>
              <a:gd name="connsiteX3" fmla="*/ 1553818 w 3115200"/>
              <a:gd name="connsiteY3" fmla="*/ 1062000 h 2128800"/>
              <a:gd name="connsiteX4" fmla="*/ 0 w 3115200"/>
              <a:gd name="connsiteY4" fmla="*/ 0 h 21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200" h="2128800">
                <a:moveTo>
                  <a:pt x="0" y="0"/>
                </a:moveTo>
                <a:lnTo>
                  <a:pt x="3115200" y="0"/>
                </a:lnTo>
                <a:lnTo>
                  <a:pt x="3115200" y="2128800"/>
                </a:lnTo>
                <a:lnTo>
                  <a:pt x="1553818" y="10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Logo"/>
          <p:cNvSpPr txBox="1">
            <a:spLocks/>
          </p:cNvSpPr>
          <p:nvPr userDrawn="1"/>
        </p:nvSpPr>
        <p:spPr>
          <a:xfrm>
            <a:off x="7856096" y="240406"/>
            <a:ext cx="1040400" cy="954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en eller to linjer</a:t>
            </a:r>
          </a:p>
        </p:txBody>
      </p:sp>
    </p:spTree>
    <p:extLst>
      <p:ext uri="{BB962C8B-B14F-4D97-AF65-F5344CB8AC3E}">
        <p14:creationId xmlns:p14="http://schemas.microsoft.com/office/powerpoint/2010/main" val="264378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32000" y="267422"/>
            <a:ext cx="5796184" cy="11209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og indsæt overskrift i en eller to linjer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1800" y="2516188"/>
            <a:ext cx="7466013" cy="33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  <a:p>
            <a:pPr lvl="4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77" r:id="rId5"/>
    <p:sldLayoutId id="2147483676" r:id="rId6"/>
    <p:sldLayoutId id="2147483661" r:id="rId7"/>
    <p:sldLayoutId id="2147483650" r:id="rId8"/>
    <p:sldLayoutId id="2147483662" r:id="rId9"/>
    <p:sldLayoutId id="2147483663" r:id="rId10"/>
    <p:sldLayoutId id="214748367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06000" indent="-306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90000"/>
        <a:buFont typeface="Wingdings 2" panose="05020102010507070707" pitchFamily="18" charset="2"/>
        <a:buChar char="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316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944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644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380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9116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200" indent="-180000" algn="l" defTabSz="914400" rtl="0" eaLnBrk="1" latinLnBrk="0" hangingPunct="1">
        <a:lnSpc>
          <a:spcPct val="120000"/>
        </a:lnSpc>
        <a:spcBef>
          <a:spcPts val="0"/>
        </a:spcBef>
        <a:buClrTx/>
        <a:buSzPct val="100000"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72" userDrawn="1">
          <p15:clr>
            <a:srgbClr val="F26B43"/>
          </p15:clr>
        </p15:guide>
        <p15:guide id="2" orient="horz" pos="1585" userDrawn="1">
          <p15:clr>
            <a:srgbClr val="F26B43"/>
          </p15:clr>
        </p15:guide>
        <p15:guide id="4" orient="horz" pos="167" userDrawn="1">
          <p15:clr>
            <a:srgbClr val="F26B43"/>
          </p15:clr>
        </p15:guide>
        <p15:guide id="6" pos="3389" userDrawn="1">
          <p15:clr>
            <a:srgbClr val="F26B43"/>
          </p15:clr>
        </p15:guide>
        <p15:guide id="7" orient="horz" pos="3683" userDrawn="1">
          <p15:clr>
            <a:srgbClr val="F26B43"/>
          </p15:clr>
        </p15:guide>
        <p15:guide id="8" orient="horz" pos="4195" userDrawn="1">
          <p15:clr>
            <a:srgbClr val="F26B43"/>
          </p15:clr>
        </p15:guide>
        <p15:guide id="9" orient="horz" pos="3822" userDrawn="1">
          <p15:clr>
            <a:srgbClr val="F26B43"/>
          </p15:clr>
        </p15:guide>
        <p15:guide id="10" pos="5486" userDrawn="1">
          <p15:clr>
            <a:srgbClr val="F26B43"/>
          </p15:clr>
        </p15:guide>
        <p15:guide id="12" pos="4976" userDrawn="1">
          <p15:clr>
            <a:srgbClr val="F26B43"/>
          </p15:clr>
        </p15:guide>
        <p15:guide id="13" pos="3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06195" y="3212976"/>
            <a:ext cx="2808000" cy="858044"/>
          </a:xfrm>
        </p:spPr>
        <p:txBody>
          <a:bodyPr/>
          <a:lstStyle/>
          <a:p>
            <a:r>
              <a:rPr lang="da-DK" dirty="0"/>
              <a:t>Teenagefodbold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Pladsholder til indhold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9" y="1059679"/>
            <a:ext cx="3183390" cy="2122262"/>
          </a:xfrm>
        </p:spPr>
      </p:pic>
      <p:pic>
        <p:nvPicPr>
          <p:cNvPr id="11" name="Pladsholder til indhold 10" descr="DBU-fv-rund.eps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659586"/>
            <a:ext cx="341888" cy="341312"/>
          </a:xfrm>
          <a:prstGeom prst="rect">
            <a:avLst/>
          </a:prstGeom>
        </p:spPr>
      </p:pic>
      <p:sp>
        <p:nvSpPr>
          <p:cNvPr id="13" name="Pladsholder til indhold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58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Teenagefodbold - temaer</a:t>
            </a:r>
            <a:br>
              <a:rPr lang="da-DK" dirty="0"/>
            </a:br>
            <a:endParaRPr lang="da-DK" dirty="0"/>
          </a:p>
        </p:txBody>
      </p:sp>
      <p:sp>
        <p:nvSpPr>
          <p:cNvPr id="5" name="Undertitel 3"/>
          <p:cNvSpPr txBox="1">
            <a:spLocks/>
          </p:cNvSpPr>
          <p:nvPr/>
        </p:nvSpPr>
        <p:spPr>
          <a:xfrm>
            <a:off x="611560" y="1844824"/>
            <a:ext cx="1701053" cy="1632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88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316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44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644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3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116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52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̶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700" b="1">
                <a:solidFill>
                  <a:schemeClr val="bg1"/>
                </a:solidFill>
              </a:rPr>
              <a:t>Trænings-miljø </a:t>
            </a:r>
            <a:br>
              <a:rPr lang="da-DK" sz="1700" b="1">
                <a:solidFill>
                  <a:schemeClr val="bg1"/>
                </a:solidFill>
              </a:rPr>
            </a:br>
            <a:r>
              <a:rPr lang="da-DK" sz="1500">
                <a:solidFill>
                  <a:schemeClr val="bg1"/>
                </a:solidFill>
              </a:rPr>
              <a:t>(kvalitet, progression og organisering)</a:t>
            </a:r>
            <a:endParaRPr lang="da-DK" sz="15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131840" y="1963701"/>
            <a:ext cx="1872208" cy="1849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>
                <a:solidFill>
                  <a:schemeClr val="bg1"/>
                </a:solidFill>
              </a:rPr>
              <a:t>Klubmiljøet</a:t>
            </a:r>
            <a:br>
              <a:rPr lang="da-DK" sz="1600" b="1" dirty="0">
                <a:solidFill>
                  <a:schemeClr val="bg1"/>
                </a:solidFill>
              </a:rPr>
            </a:br>
            <a:r>
              <a:rPr lang="da-DK" sz="1400" dirty="0">
                <a:solidFill>
                  <a:schemeClr val="bg1"/>
                </a:solidFill>
              </a:rPr>
              <a:t>(oplevelser </a:t>
            </a:r>
            <a:br>
              <a:rPr lang="da-DK" sz="1400" dirty="0">
                <a:solidFill>
                  <a:schemeClr val="bg1"/>
                </a:solidFill>
              </a:rPr>
            </a:br>
            <a:r>
              <a:rPr lang="da-DK" sz="1400" dirty="0">
                <a:solidFill>
                  <a:schemeClr val="bg1"/>
                </a:solidFill>
              </a:rPr>
              <a:t>og trivsel)</a:t>
            </a:r>
          </a:p>
        </p:txBody>
      </p:sp>
      <p:sp>
        <p:nvSpPr>
          <p:cNvPr id="7" name="Ellipse 6"/>
          <p:cNvSpPr/>
          <p:nvPr/>
        </p:nvSpPr>
        <p:spPr>
          <a:xfrm>
            <a:off x="1691680" y="4149080"/>
            <a:ext cx="1826827" cy="1825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da-DK" sz="1600" b="1" dirty="0">
                <a:solidFill>
                  <a:schemeClr val="bg1"/>
                </a:solidFill>
              </a:rPr>
              <a:t>Træneren</a:t>
            </a:r>
          </a:p>
          <a:p>
            <a:pPr lvl="0" algn="ctr"/>
            <a:r>
              <a:rPr lang="da-DK" sz="1400" dirty="0">
                <a:solidFill>
                  <a:schemeClr val="bg1"/>
                </a:solidFill>
              </a:rPr>
              <a:t>(adfærd, kommunikation og pædagogik)</a:t>
            </a:r>
          </a:p>
        </p:txBody>
      </p:sp>
      <p:sp>
        <p:nvSpPr>
          <p:cNvPr id="8" name="Højre klammeparentes 7"/>
          <p:cNvSpPr/>
          <p:nvPr/>
        </p:nvSpPr>
        <p:spPr>
          <a:xfrm>
            <a:off x="5652120" y="2276872"/>
            <a:ext cx="576064" cy="3327984"/>
          </a:xfrm>
          <a:prstGeom prst="righ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6588224" y="3049765"/>
            <a:ext cx="1835696" cy="1782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>
                <a:solidFill>
                  <a:schemeClr val="bg1"/>
                </a:solidFill>
              </a:rPr>
              <a:t>Klub DNA og strategi Ungdoms-fodbold</a:t>
            </a:r>
          </a:p>
        </p:txBody>
      </p:sp>
    </p:spTree>
    <p:extLst>
      <p:ext uri="{BB962C8B-B14F-4D97-AF65-F5344CB8AC3E}">
        <p14:creationId xmlns:p14="http://schemas.microsoft.com/office/powerpoint/2010/main" val="202681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Vi tager temperaturen på ungdomsarbejdet?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”Reality-tjek”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574">
            <a:off x="3658772" y="3172719"/>
            <a:ext cx="3428022" cy="22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Klubhjul  - med eksempler</a:t>
            </a:r>
            <a:br>
              <a:rPr lang="da-DK" sz="3200" dirty="0"/>
            </a:b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28800"/>
            <a:ext cx="3349062" cy="47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Jeres klubhjul</a:t>
            </a:r>
            <a:br>
              <a:rPr lang="da-DK" dirty="0"/>
            </a:br>
            <a:endParaRPr lang="da-D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540563" cy="37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dsholder til indhold 5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323529" y="895613"/>
            <a:ext cx="4176464" cy="57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Hvad er den aktuelle status i ungdomsarbejdet? – opsamling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sz="2400" dirty="0"/>
              <a:t>Hvad er vi gode til?</a:t>
            </a:r>
          </a:p>
          <a:p>
            <a:endParaRPr lang="da-DK" sz="2400" dirty="0"/>
          </a:p>
          <a:p>
            <a:r>
              <a:rPr lang="da-DK" sz="2400" dirty="0"/>
              <a:t>Hvad skal vi blive bedre til?</a:t>
            </a:r>
          </a:p>
          <a:p>
            <a:endParaRPr lang="da-DK" sz="2400" dirty="0"/>
          </a:p>
          <a:p>
            <a:r>
              <a:rPr lang="da-DK" sz="2400" dirty="0"/>
              <a:t>Hvad er der af muligheder?</a:t>
            </a:r>
          </a:p>
          <a:p>
            <a:endParaRPr lang="da-DK" sz="2400" dirty="0"/>
          </a:p>
          <a:p>
            <a:r>
              <a:rPr lang="da-DK" sz="2400" dirty="0"/>
              <a:t>Hvad er der af udfordringer?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571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Og så er der pause i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r>
              <a:rPr lang="da-DK" sz="6600" b="1" dirty="0"/>
              <a:t>20 minutter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820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Ungdomsarbejdets DNA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/>
              <a:t>Med </a:t>
            </a:r>
            <a:r>
              <a:rPr lang="fr-FR" dirty="0"/>
              <a:t>’</a:t>
            </a:r>
            <a:r>
              <a:rPr lang="da-DK" dirty="0"/>
              <a:t>Ungdomsarbejdets DNA</a:t>
            </a:r>
            <a:r>
              <a:rPr lang="fr-FR" dirty="0"/>
              <a:t>’</a:t>
            </a:r>
            <a:r>
              <a:rPr lang="da-DK" dirty="0"/>
              <a:t> menes der de helt grundlæggende værdier og antagelser, som er afsæt for hvad vi gør i hverdagen i klubben!!</a:t>
            </a:r>
          </a:p>
          <a:p>
            <a:endParaRPr lang="da-DK" dirty="0"/>
          </a:p>
          <a:p>
            <a:r>
              <a:rPr lang="da-DK" dirty="0"/>
              <a:t>Opgaven består i at sætte ord på op til fem ting/værdier, vi ønsker helt grundlæggende skal gennemsyre vores ungdomsarbejde – det ,som der er vigtige for os som klub, og som man som nyt medlem/forældre skal vide ikke, er til forhandling!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241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Ungdomsarbejdets DNA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2000" y="1364526"/>
            <a:ext cx="7362303" cy="4656761"/>
          </a:xfrm>
        </p:spPr>
        <p:txBody>
          <a:bodyPr/>
          <a:lstStyle/>
          <a:p>
            <a:r>
              <a:rPr lang="da-DK" dirty="0"/>
              <a:t>Hvad vil I svare forældrene til U15-pigerne, der spørger: ”Hvad er klubbens projekt – udover at vinde på søndag”?  Hvad er det, vi vil med spillerne – udover at lære dem at sparke til en bold? </a:t>
            </a:r>
          </a:p>
          <a:p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Vil vi kun lære spillerne at spille fodbold – eller er der også andre kompetencer, vi ønsker, de skal tage med sig fra såvel træning som kamp?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forventninger har vi helt grundlæggende til trænere og ledere? Skal de </a:t>
            </a:r>
            <a:r>
              <a:rPr lang="fr-FR" dirty="0"/>
              <a:t>’</a:t>
            </a:r>
            <a:r>
              <a:rPr lang="da-DK" dirty="0"/>
              <a:t>bare</a:t>
            </a:r>
            <a:r>
              <a:rPr lang="fr-FR" dirty="0"/>
              <a:t>’</a:t>
            </a:r>
            <a:r>
              <a:rPr lang="da-DK" dirty="0"/>
              <a:t> lære medlemmerne at spille fodbold, eller har vi også andre forventninger?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 Er klubben et </a:t>
            </a:r>
            <a:r>
              <a:rPr lang="fr-FR" dirty="0"/>
              <a:t>’</a:t>
            </a:r>
            <a:r>
              <a:rPr lang="da-DK" dirty="0"/>
              <a:t>serviceorgan</a:t>
            </a:r>
            <a:r>
              <a:rPr lang="fr-FR" dirty="0"/>
              <a:t>’</a:t>
            </a:r>
            <a:r>
              <a:rPr lang="da-DK" dirty="0"/>
              <a:t> – eller et fællesskab, hvor vi er sammen om at løse opgaverne?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Hvordan prioriterer vi vores </a:t>
            </a:r>
            <a:r>
              <a:rPr lang="da-DK" dirty="0" err="1"/>
              <a:t>vores</a:t>
            </a:r>
            <a:r>
              <a:rPr lang="da-DK" dirty="0"/>
              <a:t> ressourcer – er der flere penge til 1.holdet end til 2.holdet? Hvem træner på hvilke baner og hvornår?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Vil vi både have plads til både de fleste og de bedste? Er vi en klub hvor der også i praksis er plads til alle?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71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7422"/>
            <a:ext cx="5796384" cy="1505394"/>
          </a:xfrm>
        </p:spPr>
        <p:txBody>
          <a:bodyPr/>
          <a:lstStyle/>
          <a:p>
            <a:r>
              <a:rPr lang="da-DK" sz="2800" dirty="0"/>
              <a:t>Syv statements omkring ungdomsarbejdet i ’Øde Hastrup FC’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179512" y="1412776"/>
            <a:ext cx="8244656" cy="5184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ønsker at udvikle spillerne til såvel spillet på som udenfor banen – og har således fokus på såvel de fodboldfaglige som de individuelle og sociale kompetencer!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Progression – vi ønsker at spillerne hele tiden får mulighed for at udvikle sig!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Kvalitet – med afsæt i de ressourcer vi har til rådighed tilstræber vi højest mulige kvalitet!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Unge møder nysgerrige voksne der kan sige både til og fra!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Trivsel – Vi går efter bolden og ikke efter manden – og har nultolerance i forhold til mobning!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ønsker at udvikle spillere der kan tænke selv – såvel på som udenfor banen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er ikke en religiøs forening der ’tror’ – vi ønsker at være en lærende </a:t>
            </a:r>
            <a:r>
              <a:rPr lang="da-DK" dirty="0" err="1"/>
              <a:t>vidensbaseret</a:t>
            </a:r>
            <a:r>
              <a:rPr lang="da-DK" dirty="0"/>
              <a:t> organisation  der udvikler aktiviteter i samspil med spillere/forældre, tager kontakt til dem der stopper for at høre om der er ting vi kan gøre bedre? Vi evaluerer for at lære noget…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143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 algn="ctr"/>
            <a:r>
              <a:rPr lang="da-DK" sz="8000" b="1" dirty="0"/>
              <a:t>Tak for i dag </a:t>
            </a:r>
          </a:p>
        </p:txBody>
      </p:sp>
    </p:spTree>
    <p:extLst>
      <p:ext uri="{BB962C8B-B14F-4D97-AF65-F5344CB8AC3E}">
        <p14:creationId xmlns:p14="http://schemas.microsoft.com/office/powerpoint/2010/main" val="30400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FF6600"/>
                </a:solidFill>
              </a:rPr>
              <a:t>Info om proces</a:t>
            </a:r>
            <a:r>
              <a:rPr lang="da-DK" sz="3200" dirty="0"/>
              <a:t/>
            </a:r>
            <a:br>
              <a:rPr lang="da-DK" sz="320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r>
              <a:rPr lang="da-DK" dirty="0"/>
              <a:t>Opstartsmøde med trænere, ledere.</a:t>
            </a: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381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>
                <a:solidFill>
                  <a:srgbClr val="FF6600"/>
                </a:solidFill>
              </a:rPr>
              <a:t>Session 2</a:t>
            </a:r>
            <a:br>
              <a:rPr lang="da-DK" sz="2800" b="1" dirty="0">
                <a:solidFill>
                  <a:srgbClr val="FF6600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sz="2800" dirty="0"/>
              <a:t>Fokus på ungdomsmiljø og fem strategiske udviklingsprojekter</a:t>
            </a:r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– Hvad skal vi gøre i dag for at U13 også har lyst til at spille hos os når de bliver U19?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992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Program for </a:t>
            </a:r>
            <a:r>
              <a:rPr lang="fr-FR" sz="3200" dirty="0"/>
              <a:t>’</a:t>
            </a:r>
            <a:r>
              <a:rPr lang="da-DK" sz="3200" dirty="0"/>
              <a:t>processen</a:t>
            </a:r>
            <a:r>
              <a:rPr lang="fr-FR" sz="3200" dirty="0"/>
              <a:t>’</a:t>
            </a:r>
            <a:r>
              <a:rPr lang="da-DK" sz="3200" dirty="0"/>
              <a:t> – session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251520" y="1772816"/>
            <a:ext cx="7488832" cy="4248472"/>
          </a:xfrm>
        </p:spPr>
        <p:txBody>
          <a:bodyPr/>
          <a:lstStyle/>
          <a:p>
            <a:r>
              <a:rPr lang="da-DK" dirty="0"/>
              <a:t>0-10 min: Velkomst, opsamling på sidste session og intro til dagens temaer – Ungdomsmiljø og udviklingsprojekter</a:t>
            </a:r>
          </a:p>
          <a:p>
            <a:endParaRPr lang="da-DK" dirty="0"/>
          </a:p>
          <a:p>
            <a:endParaRPr lang="da-DK" sz="900" dirty="0"/>
          </a:p>
          <a:p>
            <a:r>
              <a:rPr lang="da-DK" dirty="0"/>
              <a:t>10- 90 min: To </a:t>
            </a:r>
            <a:r>
              <a:rPr lang="da-DK" dirty="0" err="1"/>
              <a:t>latte</a:t>
            </a:r>
            <a:r>
              <a:rPr lang="da-DK" dirty="0"/>
              <a:t>, tak! – vi skal på cafe – intro til en proces med fokus på klubbens ungdomsmiljø </a:t>
            </a:r>
          </a:p>
          <a:p>
            <a:endParaRPr lang="da-DK" dirty="0"/>
          </a:p>
          <a:p>
            <a:endParaRPr lang="da-DK" sz="900" dirty="0"/>
          </a:p>
          <a:p>
            <a:r>
              <a:rPr lang="da-DK" dirty="0"/>
              <a:t>90-110 min: Pause</a:t>
            </a:r>
          </a:p>
          <a:p>
            <a:endParaRPr lang="da-DK" dirty="0"/>
          </a:p>
          <a:p>
            <a:endParaRPr lang="da-DK" sz="900" dirty="0"/>
          </a:p>
          <a:p>
            <a:r>
              <a:rPr lang="da-DK" dirty="0"/>
              <a:t>110-170 min: Hvad skal vi gøre i dag, for at U13 også har lyst til at spille hos os, når de bliver U19 – fokus på strategiske udviklingsprojekter </a:t>
            </a:r>
          </a:p>
          <a:p>
            <a:endParaRPr lang="da-DK" dirty="0"/>
          </a:p>
          <a:p>
            <a:endParaRPr lang="da-DK" sz="900" dirty="0"/>
          </a:p>
          <a:p>
            <a:r>
              <a:rPr lang="da-DK" dirty="0"/>
              <a:t>170-180 min: Opsamling og tak for i dag…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877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Perspektiver på det gode ungdomsmiljø?  - en intro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2000" y="1556792"/>
            <a:ext cx="7452368" cy="5112568"/>
          </a:xfrm>
        </p:spPr>
        <p:txBody>
          <a:bodyPr/>
          <a:lstStyle/>
          <a:p>
            <a:r>
              <a:rPr lang="da-DK" dirty="0"/>
              <a:t>Ordet miljø betyder egentlig omgivelser udgør således de omgivelser, der er omkring det at spille</a:t>
            </a:r>
          </a:p>
          <a:p>
            <a:r>
              <a:rPr lang="da-DK" dirty="0"/>
              <a:t>fodbold.  Et fodboldmiljø handler således om bl.a.:</a:t>
            </a:r>
          </a:p>
          <a:p>
            <a:r>
              <a:rPr lang="da-DK" dirty="0"/>
              <a:t/>
            </a:r>
            <a:br>
              <a:rPr lang="da-DK" dirty="0"/>
            </a:br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Faciliteter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trænere og ledere jeg møder – hvordan møder de mig?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Kulturen i omklædningsrummet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Hjemmeside/FB/</a:t>
            </a:r>
            <a:r>
              <a:rPr lang="da-DK" dirty="0" err="1"/>
              <a:t>Instagram</a:t>
            </a:r>
            <a:r>
              <a:rPr lang="da-DK" dirty="0"/>
              <a:t> </a:t>
            </a:r>
            <a:r>
              <a:rPr lang="da-DK" dirty="0" err="1"/>
              <a:t>m..v</a:t>
            </a:r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Sociale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Klubtraditioner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forventninger er der til mig?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mulighed er der for mig?</a:t>
            </a:r>
          </a:p>
          <a:p>
            <a:endParaRPr lang="da-DK" dirty="0"/>
          </a:p>
          <a:p>
            <a:endParaRPr lang="da-DK" sz="800" dirty="0"/>
          </a:p>
          <a:p>
            <a:r>
              <a:rPr lang="da-DK" dirty="0"/>
              <a:t>Der er således mange ’ingredienser’ i udviklingen af et godt udviklingsmiljø. Opgaven er udvælge og definere de fem-otte vigtigste </a:t>
            </a:r>
            <a:r>
              <a:rPr lang="fr-FR" dirty="0"/>
              <a:t>’</a:t>
            </a:r>
            <a:r>
              <a:rPr lang="da-DK" dirty="0"/>
              <a:t>ingredienser</a:t>
            </a:r>
            <a:r>
              <a:rPr lang="fr-FR" dirty="0"/>
              <a:t>’</a:t>
            </a:r>
            <a:r>
              <a:rPr lang="da-DK" dirty="0"/>
              <a:t> i jeres ungdomsmiljø!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633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Nr. </a:t>
            </a:r>
            <a:r>
              <a:rPr lang="da-DK" sz="3200" dirty="0" err="1"/>
              <a:t>Søndelse</a:t>
            </a:r>
            <a:r>
              <a:rPr lang="da-DK" sz="3200" dirty="0"/>
              <a:t> Boldklub </a:t>
            </a:r>
            <a:br>
              <a:rPr lang="da-DK" sz="320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611560" y="2924944"/>
            <a:ext cx="7470775" cy="3328460"/>
          </a:xfrm>
        </p:spPr>
        <p:txBody>
          <a:bodyPr/>
          <a:lstStyle/>
          <a:p>
            <a:pPr algn="ctr"/>
            <a:r>
              <a:rPr lang="da-DK" dirty="0"/>
              <a:t>Et anerkendende miljø er kendetegnet ved fokus på høj kvalitet og stærkt fællesskab!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9303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Fire grundlæggende fokusområder: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8112" y="1988840"/>
            <a:ext cx="7470775" cy="33284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Trygge og glade unge lærer bedst – vi ønsker at udvikle anerkendende og udfordrende  udviklingsmiljøer, hvor spillerne  ’lærer at lære’ og udfordres til at anvende deres fulde potentiale</a:t>
            </a:r>
            <a:br>
              <a:rPr lang="da-DK" dirty="0"/>
            </a:b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Alle skal have muligheden for at blive bedre - Vi ønsker at udvikle træningsmiljøer kendetegnet ved høj  faglighed og kontinuerlig progression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gør noget hver for sig, og vi gør noget sammen - vi ønsker at etablere træningsmiljøer, hvor der er naturlige ’broer’ mellem såvel hold som årgange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lytter til kunderne – vi ønsker at være en lærende organisation i praksis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170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37" y="267422"/>
            <a:ext cx="6017671" cy="1793426"/>
          </a:xfrm>
        </p:spPr>
        <p:txBody>
          <a:bodyPr/>
          <a:lstStyle/>
          <a:p>
            <a:r>
              <a:rPr lang="da-DK" sz="2800" dirty="0"/>
              <a:t>Fokus på spillet såvel på som udenfor banen - hvad skal i praksis kendetegne vores ungdomsfodbold i forhold til aldersgruppen U13-19?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539552" y="2492896"/>
            <a:ext cx="7470775" cy="3328460"/>
          </a:xfrm>
        </p:spPr>
        <p:txBody>
          <a:bodyPr/>
          <a:lstStyle/>
          <a:p>
            <a:r>
              <a:rPr lang="da-DK" dirty="0"/>
              <a:t>Forestil jer, at I som ungdomsafdeling byder velkommen til et nyt U13-hold.Hvilke fem  </a:t>
            </a:r>
            <a:r>
              <a:rPr lang="fr-FR" dirty="0"/>
              <a:t>’</a:t>
            </a:r>
            <a:r>
              <a:rPr lang="da-DK" dirty="0"/>
              <a:t>ingredienser</a:t>
            </a:r>
            <a:r>
              <a:rPr lang="fr-FR" dirty="0"/>
              <a:t>’</a:t>
            </a:r>
            <a:r>
              <a:rPr lang="da-DK" dirty="0"/>
              <a:t> skal der til for at de oplever at de er en del af et spændende ungdomsmiljø, som de også fremadrettet ønsker at være en del af?</a:t>
            </a:r>
          </a:p>
          <a:p>
            <a:endParaRPr lang="da-DK" sz="900" dirty="0"/>
          </a:p>
          <a:p>
            <a:pPr>
              <a:buFontTx/>
              <a:buChar char="-"/>
            </a:pPr>
            <a:r>
              <a:rPr lang="da-DK" dirty="0"/>
              <a:t>Handler det om progression i træningen?</a:t>
            </a:r>
          </a:p>
          <a:p>
            <a:pPr>
              <a:buFontTx/>
              <a:buChar char="-"/>
            </a:pPr>
            <a:r>
              <a:rPr lang="da-DK" dirty="0"/>
              <a:t>Skal vi have mere fokus på aktiviteterne udenfor banen?</a:t>
            </a:r>
          </a:p>
          <a:p>
            <a:pPr>
              <a:buFontTx/>
              <a:buChar char="-"/>
            </a:pPr>
            <a:r>
              <a:rPr lang="da-DK" dirty="0"/>
              <a:t>Handler det om flere oplevelser – stævner m.v. </a:t>
            </a:r>
          </a:p>
          <a:p>
            <a:pPr>
              <a:buFontTx/>
              <a:buChar char="-"/>
            </a:pPr>
            <a:r>
              <a:rPr lang="da-DK" dirty="0"/>
              <a:t>Handler det om træningstøj?</a:t>
            </a:r>
          </a:p>
          <a:p>
            <a:pPr>
              <a:buFontTx/>
              <a:buChar char="-"/>
            </a:pPr>
            <a:r>
              <a:rPr lang="da-DK" dirty="0"/>
              <a:t>Handler det om bordfodbold og PS4?</a:t>
            </a:r>
          </a:p>
          <a:p>
            <a:pPr>
              <a:buFontTx/>
              <a:buChar char="-"/>
            </a:pPr>
            <a:r>
              <a:rPr lang="da-DK" dirty="0"/>
              <a:t>Pigeomklædningsrum i pink?</a:t>
            </a:r>
          </a:p>
          <a:p>
            <a:pPr>
              <a:buFontTx/>
              <a:buChar char="-"/>
            </a:pPr>
            <a:r>
              <a:rPr lang="da-DK" dirty="0"/>
              <a:t>Osv.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2963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Sådan skal hverdagen være i vores klub!</a:t>
            </a:r>
            <a:br>
              <a:rPr lang="da-DK" sz="320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51107" y="2348880"/>
            <a:ext cx="7470775" cy="3328460"/>
          </a:xfrm>
        </p:spPr>
        <p:txBody>
          <a:bodyPr/>
          <a:lstStyle/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sz="3200" dirty="0"/>
              <a:t>– en opsamling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91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Og så er der pause i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539552" y="1916832"/>
            <a:ext cx="7470775" cy="3328460"/>
          </a:xfrm>
        </p:spPr>
        <p:txBody>
          <a:bodyPr/>
          <a:lstStyle/>
          <a:p>
            <a:pPr algn="ctr"/>
            <a:endParaRPr lang="da-DK" b="1" dirty="0"/>
          </a:p>
          <a:p>
            <a:pPr algn="ctr"/>
            <a:endParaRPr lang="da-DK" b="1" dirty="0"/>
          </a:p>
          <a:p>
            <a:pPr algn="ctr"/>
            <a:endParaRPr lang="da-DK" b="1" dirty="0"/>
          </a:p>
          <a:p>
            <a:pPr algn="ctr"/>
            <a:r>
              <a:rPr lang="da-DK" sz="4800" b="1"/>
              <a:t> 20 minutter</a:t>
            </a:r>
            <a:endParaRPr lang="da-DK" sz="48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299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Fra ord til handling!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2001" y="1772816"/>
            <a:ext cx="7380360" cy="4464496"/>
          </a:xfrm>
        </p:spPr>
        <p:txBody>
          <a:bodyPr/>
          <a:lstStyle/>
          <a:p>
            <a:r>
              <a:rPr lang="da-DK" dirty="0"/>
              <a:t>For at gøre processen så konkret som muligt skal vi bruge den sidste time på at udvikle fem </a:t>
            </a:r>
            <a:br>
              <a:rPr lang="da-DK" dirty="0"/>
            </a:br>
            <a:r>
              <a:rPr lang="da-DK" dirty="0"/>
              <a:t>initiativer/projekter, der kan medvirke til, at de nuværende U13-14-spillere også spiller </a:t>
            </a:r>
            <a:br>
              <a:rPr lang="da-DK" dirty="0"/>
            </a:br>
            <a:r>
              <a:rPr lang="da-DK" dirty="0"/>
              <a:t>fodbold i jeres klub, når de er U19-spillere? </a:t>
            </a:r>
          </a:p>
          <a:p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  bedes udforme en kort projektbeskrivelse der indeholder følgende: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det konkret vi vil gøre?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Hvornår igangsættes initiativet?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ressourcer kræver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Hvordan evaluerer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Hvem er de ansvarlige? </a:t>
            </a:r>
          </a:p>
          <a:p>
            <a:endParaRPr lang="da-DK" sz="900" dirty="0"/>
          </a:p>
          <a:p>
            <a:r>
              <a:rPr lang="da-DK" dirty="0"/>
              <a:t>Projektbeskrivelserne skrives ind på computer, præsenteres i plenum og mailes til projektgruppen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2248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Opsamling og tak for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251520" y="1700808"/>
            <a:ext cx="7470775" cy="3328460"/>
          </a:xfrm>
        </p:spPr>
        <p:txBody>
          <a:bodyPr/>
          <a:lstStyle/>
          <a:p>
            <a:r>
              <a:rPr lang="da-DK" dirty="0"/>
              <a:t>Vi har arbejdet med: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Ungdomsfodboldens status og udviklingsmuligheder!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Vores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Ungdomsmiljø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Fem projekter vi vil gå i gang med i løbet af de næste 6 måneder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’</a:t>
            </a:r>
            <a:r>
              <a:rPr lang="da-DK" dirty="0"/>
              <a:t>Produkterne</a:t>
            </a:r>
            <a:r>
              <a:rPr lang="fr-FR" dirty="0"/>
              <a:t>’</a:t>
            </a:r>
            <a:r>
              <a:rPr lang="da-DK" dirty="0"/>
              <a:t> vil blive finpudset og formidlet videre til  jer – og så mødes vi igen den x/x kl X til opfølgning!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Tak for en god proces!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91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2000" y="267422"/>
            <a:ext cx="5364136" cy="1505394"/>
          </a:xfrm>
        </p:spPr>
        <p:txBody>
          <a:bodyPr/>
          <a:lstStyle/>
          <a:p>
            <a:r>
              <a:rPr lang="da-DK" dirty="0">
                <a:solidFill>
                  <a:srgbClr val="FF6600"/>
                </a:solidFill>
              </a:rPr>
              <a:t>Teenagefodbold - h</a:t>
            </a:r>
            <a:r>
              <a:rPr lang="da-DK" sz="3200" dirty="0">
                <a:solidFill>
                  <a:srgbClr val="FF6600"/>
                </a:solidFill>
              </a:rPr>
              <a:t>vad er projektet  - udover at vinde på søndag?</a:t>
            </a:r>
            <a:r>
              <a:rPr lang="da-DK" sz="3200" dirty="0"/>
              <a:t/>
            </a:r>
            <a:br>
              <a:rPr lang="da-DK" sz="3200" dirty="0"/>
            </a:b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431800" y="2523064"/>
            <a:ext cx="8028632" cy="3426216"/>
          </a:xfrm>
        </p:spPr>
        <p:txBody>
          <a:bodyPr/>
          <a:lstStyle/>
          <a:p>
            <a:pPr algn="ctr"/>
            <a:r>
              <a:rPr lang="da-DK" sz="3200" dirty="0"/>
              <a:t>En proces med fokus på udviklingen af</a:t>
            </a:r>
          </a:p>
          <a:p>
            <a:pPr algn="ctr"/>
            <a:r>
              <a:rPr lang="da-DK" sz="3200" dirty="0"/>
              <a:t>’det gode ungdomsmiljø’ i landets fodboldklubber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42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Velkommen igen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683568" y="2852936"/>
            <a:ext cx="7470775" cy="3328460"/>
          </a:xfrm>
        </p:spPr>
        <p:txBody>
          <a:bodyPr/>
          <a:lstStyle/>
          <a:p>
            <a:pPr algn="ctr"/>
            <a:r>
              <a:rPr lang="da-DK" sz="5400" b="1" dirty="0"/>
              <a:t>Vi ses om 6 måneder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81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FF6600"/>
                </a:solidFill>
              </a:rPr>
              <a:t>Teenagefodbold – hvad er målsætningen med processen?</a:t>
            </a:r>
            <a:endParaRPr lang="da-DK" dirty="0">
              <a:solidFill>
                <a:srgbClr val="FF6600"/>
              </a:solidFill>
            </a:endParaRPr>
          </a:p>
        </p:txBody>
      </p:sp>
      <p:sp>
        <p:nvSpPr>
          <p:cNvPr id="4" name="Undertitel 2"/>
          <p:cNvSpPr txBox="1">
            <a:spLocks noGrp="1"/>
          </p:cNvSpPr>
          <p:nvPr>
            <p:ph sz="quarter" idx="15"/>
          </p:nvPr>
        </p:nvSpPr>
        <p:spPr>
          <a:xfrm>
            <a:off x="432000" y="1772816"/>
            <a:ext cx="7470775" cy="332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>
                <a:solidFill>
                  <a:schemeClr val="tx1"/>
                </a:solidFill>
              </a:rPr>
              <a:t>Der er tale om et forløb hvor målsætningen er:</a:t>
            </a:r>
            <a:br>
              <a:rPr lang="da-DK" sz="1600" dirty="0">
                <a:solidFill>
                  <a:schemeClr val="tx1"/>
                </a:solidFill>
              </a:rPr>
            </a:br>
            <a:endParaRPr lang="da-DK" sz="800" dirty="0">
              <a:solidFill>
                <a:schemeClr val="tx1"/>
              </a:solidFill>
            </a:endParaRPr>
          </a:p>
          <a:p>
            <a:r>
              <a:rPr lang="da-DK" sz="1600" dirty="0">
                <a:solidFill>
                  <a:schemeClr val="tx1"/>
                </a:solidFill>
              </a:rPr>
              <a:t>At I bliver mere bevidste omkring til jeres tilgang til ungdomsfodbold!</a:t>
            </a:r>
          </a:p>
          <a:p>
            <a:endParaRPr lang="da-DK" sz="800" dirty="0">
              <a:solidFill>
                <a:schemeClr val="tx1"/>
              </a:solidFill>
            </a:endParaRPr>
          </a:p>
          <a:p>
            <a:r>
              <a:rPr lang="da-DK" sz="1600" dirty="0">
                <a:solidFill>
                  <a:schemeClr val="tx1"/>
                </a:solidFill>
              </a:rPr>
              <a:t>At I som klub bliver i stand til at formulere hvad er der såvel det overordnede </a:t>
            </a:r>
            <a:r>
              <a:rPr lang="fr-FR" sz="1600" dirty="0">
                <a:solidFill>
                  <a:schemeClr val="tx1"/>
                </a:solidFill>
              </a:rPr>
              <a:t>’</a:t>
            </a:r>
            <a:r>
              <a:rPr lang="da-DK" sz="1600" dirty="0">
                <a:solidFill>
                  <a:schemeClr val="tx1"/>
                </a:solidFill>
              </a:rPr>
              <a:t>projekt</a:t>
            </a:r>
            <a:r>
              <a:rPr lang="fr-FR" sz="1600" dirty="0">
                <a:solidFill>
                  <a:schemeClr val="tx1"/>
                </a:solidFill>
              </a:rPr>
              <a:t>’</a:t>
            </a:r>
            <a:r>
              <a:rPr lang="da-DK" sz="1600" dirty="0">
                <a:solidFill>
                  <a:schemeClr val="tx1"/>
                </a:solidFill>
              </a:rPr>
              <a:t> samt den konkrete strategi i jeres ungdomsarbejde</a:t>
            </a:r>
          </a:p>
          <a:p>
            <a:endParaRPr lang="da-DK" sz="800" dirty="0">
              <a:solidFill>
                <a:schemeClr val="tx1"/>
              </a:solidFill>
            </a:endParaRPr>
          </a:p>
          <a:p>
            <a:r>
              <a:rPr lang="da-DK" sz="1600" dirty="0">
                <a:solidFill>
                  <a:schemeClr val="tx1"/>
                </a:solidFill>
              </a:rPr>
              <a:t>Introducere nogle få værktøjer som kan hjælpe med til at gøre såvel processen som hverdagen lidt enklere – årshjul, træningsøvelser, skema til spillersamtaler  m.v. </a:t>
            </a:r>
          </a:p>
          <a:p>
            <a:endParaRPr lang="da-DK" sz="800" dirty="0">
              <a:solidFill>
                <a:schemeClr val="tx1"/>
              </a:solidFill>
            </a:endParaRPr>
          </a:p>
          <a:p>
            <a:r>
              <a:rPr lang="da-DK" sz="1600" dirty="0">
                <a:solidFill>
                  <a:schemeClr val="tx1"/>
                </a:solidFill>
              </a:rPr>
              <a:t>Få iværksat en række udviklingsprojekter, der medvirker til at gøre det mere endnu attraktivt for såvel spillere som trænere at være en del af jeres klub!</a:t>
            </a:r>
          </a:p>
          <a:p>
            <a:pPr algn="ctr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7758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FF6600"/>
                </a:solidFill>
              </a:rPr>
              <a:t>Teenagefodbold  - Intro til en proces </a:t>
            </a:r>
            <a:endParaRPr lang="da-DK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2000" y="1700808"/>
            <a:ext cx="7380560" cy="40022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skal arbejde sammen i 2 x 3 timer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skal arbejde med følgende temaer: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Hvordan er situationen pt. og hvor vil vi hen – Klubhjul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projektet – i dag, i næste uge og resten af sæsonen? </a:t>
            </a:r>
            <a:br>
              <a:rPr lang="da-DK" dirty="0"/>
            </a:br>
            <a:r>
              <a:rPr lang="da-DK" dirty="0"/>
              <a:t>– fokus på </a:t>
            </a:r>
            <a:r>
              <a:rPr lang="fr-FR" dirty="0"/>
              <a:t>’</a:t>
            </a:r>
            <a:r>
              <a:rPr lang="da-DK" dirty="0"/>
              <a:t>Ungdomsarbejdets DNA</a:t>
            </a:r>
            <a:r>
              <a:rPr lang="fr-FR" dirty="0"/>
              <a:t>’</a:t>
            </a:r>
            <a:r>
              <a:rPr lang="da-DK" dirty="0"/>
              <a:t> og  ungdomsmiljø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skal vi gøre i dag, således at vores nuværende U13-årgang også spiller i klubben, når de bliver U19  – fokus på ungdomsstrategi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gør vi i praksis – fokus på etablering af en række udviklingsprojekter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871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FF6600"/>
                </a:solidFill>
              </a:rPr>
              <a:t>Program for </a:t>
            </a:r>
            <a:r>
              <a:rPr lang="fr-FR" sz="3200" dirty="0">
                <a:solidFill>
                  <a:srgbClr val="FF6600"/>
                </a:solidFill>
              </a:rPr>
              <a:t>’</a:t>
            </a:r>
            <a:r>
              <a:rPr lang="da-DK" sz="3200" dirty="0">
                <a:solidFill>
                  <a:srgbClr val="FF6600"/>
                </a:solidFill>
              </a:rPr>
              <a:t>processen</a:t>
            </a:r>
            <a:r>
              <a:rPr lang="fr-FR" sz="3200" dirty="0">
                <a:solidFill>
                  <a:srgbClr val="FF6600"/>
                </a:solidFill>
              </a:rPr>
              <a:t>’</a:t>
            </a:r>
            <a:r>
              <a:rPr lang="da-DK" sz="3200" dirty="0">
                <a:solidFill>
                  <a:srgbClr val="FF6600"/>
                </a:solidFill>
              </a:rPr>
              <a:t> – session 1</a:t>
            </a:r>
            <a:endParaRPr lang="da-DK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2000" y="1916832"/>
            <a:ext cx="7470575" cy="39346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0-10 min:  Velkomst og intro</a:t>
            </a:r>
          </a:p>
          <a:p>
            <a:endParaRPr lang="da-DK" dirty="0"/>
          </a:p>
          <a:p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10- 90 min: ’Klubhjul’ – Hvor er vi og hvor skal vi hen?</a:t>
            </a:r>
          </a:p>
          <a:p>
            <a:endParaRPr lang="da-DK" dirty="0"/>
          </a:p>
          <a:p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90-110 min: Pause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110-170 min: To </a:t>
            </a:r>
            <a:r>
              <a:rPr lang="da-DK" dirty="0" err="1"/>
              <a:t>latte</a:t>
            </a:r>
            <a:r>
              <a:rPr lang="da-DK" dirty="0"/>
              <a:t>, tak! – vi skal på cafe – intro til en proces med fokus på ungdomsarbejdets DNA/værdier 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170-180 min: Opsamling og tak for i dag…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467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Unge og fodbold!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ved vi egentlig?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53190"/>
            <a:ext cx="4484817" cy="30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Fire statements omkring unge og frafald  </a:t>
            </a:r>
            <a:r>
              <a:rPr lang="da-DK" sz="2000" dirty="0"/>
              <a:t>(Til eftertanke/inspiration)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30445" y="1844824"/>
            <a:ext cx="4789627" cy="4680520"/>
          </a:xfrm>
        </p:spPr>
        <p:txBody>
          <a:bodyPr/>
          <a:lstStyle/>
          <a:p>
            <a:r>
              <a:rPr lang="da-DK" dirty="0"/>
              <a:t>Spillerne stopper yderst sjældent fordi de er blevet trætte af. at spille fodbold eller tidspres – </a:t>
            </a:r>
            <a:r>
              <a:rPr lang="da-DK" dirty="0" err="1"/>
              <a:t>mao</a:t>
            </a:r>
            <a:r>
              <a:rPr lang="da-DK" dirty="0"/>
              <a:t>. drenge i 8.kl der begrunder deres </a:t>
            </a:r>
            <a:r>
              <a:rPr lang="fr-FR" dirty="0"/>
              <a:t>’</a:t>
            </a:r>
            <a:r>
              <a:rPr lang="da-DK" dirty="0"/>
              <a:t>fodboldstop</a:t>
            </a:r>
            <a:r>
              <a:rPr lang="fr-FR" dirty="0"/>
              <a:t>’</a:t>
            </a:r>
            <a:r>
              <a:rPr lang="da-DK" dirty="0"/>
              <a:t> med øget lektiemængde lyver!!!</a:t>
            </a:r>
          </a:p>
          <a:p>
            <a:endParaRPr lang="da-DK" sz="900" dirty="0"/>
          </a:p>
          <a:p>
            <a:r>
              <a:rPr lang="da-DK" dirty="0"/>
              <a:t>De stopper fordi de oplever: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Manglende progression i træningen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Fællesskaber der smuldrer – dem de begyndte med spiller nu på andre hold, tager på efterskole m.v.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Trænere der ikke kan snakke om andet end fodbold!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En stor gruppe piger vælger at stoppe FØR de begynder på en ungdomsuddannelse, </a:t>
            </a:r>
            <a:br>
              <a:rPr lang="da-DK" dirty="0"/>
            </a:br>
            <a:r>
              <a:rPr lang="da-DK" dirty="0"/>
              <a:t>som de har hørt er ”helt vild hård”!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3407887" cy="22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3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vigtigt, når man går til fodbold? – top 6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17686573"/>
              </p:ext>
            </p:extLst>
          </p:nvPr>
        </p:nvGraphicFramePr>
        <p:xfrm>
          <a:off x="431800" y="2522538"/>
          <a:ext cx="7470776" cy="271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388">
                  <a:extLst>
                    <a:ext uri="{9D8B030D-6E8A-4147-A177-3AD203B41FA5}">
                      <a16:colId xmlns:a16="http://schemas.microsoft.com/office/drawing/2014/main" xmlns="" val="1979506692"/>
                    </a:ext>
                  </a:extLst>
                </a:gridCol>
                <a:gridCol w="3735388">
                  <a:extLst>
                    <a:ext uri="{9D8B030D-6E8A-4147-A177-3AD203B41FA5}">
                      <a16:colId xmlns:a16="http://schemas.microsoft.com/office/drawing/2014/main" xmlns="" val="2968783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31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dirty="0"/>
                        <a:t>Det skal være sjovt</a:t>
                      </a:r>
                    </a:p>
                  </a:txBody>
                  <a:tcPr marL="62207" marR="62207" marT="31109" marB="311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96,4</a:t>
                      </a:r>
                    </a:p>
                  </a:txBody>
                  <a:tcPr marL="62207" marR="62207" marT="31109" marB="31109"/>
                </a:tc>
                <a:extLst>
                  <a:ext uri="{0D108BD9-81ED-4DB2-BD59-A6C34878D82A}">
                    <a16:rowId xmlns:a16="http://schemas.microsoft.com/office/drawing/2014/main" xmlns="" val="371555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dirty="0"/>
                        <a:t>Det skal være spændende</a:t>
                      </a:r>
                    </a:p>
                  </a:txBody>
                  <a:tcPr marL="62207" marR="62207" marT="31109" marB="311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92,4</a:t>
                      </a:r>
                    </a:p>
                  </a:txBody>
                  <a:tcPr marL="62207" marR="62207" marT="31109" marB="31109"/>
                </a:tc>
                <a:extLst>
                  <a:ext uri="{0D108BD9-81ED-4DB2-BD59-A6C34878D82A}">
                    <a16:rowId xmlns:a16="http://schemas.microsoft.com/office/drawing/2014/main" xmlns="" val="181260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dirty="0"/>
                        <a:t>At</a:t>
                      </a:r>
                      <a:r>
                        <a:rPr lang="da-DK" sz="1400" b="1" baseline="0" dirty="0"/>
                        <a:t> mine trænere/instruktører/lederne er dygtige</a:t>
                      </a:r>
                      <a:endParaRPr lang="da-DK" sz="1400" b="1" dirty="0"/>
                    </a:p>
                  </a:txBody>
                  <a:tcPr marL="62207" marR="62207" marT="31109" marB="311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87,2</a:t>
                      </a:r>
                      <a:r>
                        <a:rPr lang="da-DK" sz="1400" b="1" baseline="0" dirty="0"/>
                        <a:t> </a:t>
                      </a:r>
                      <a:endParaRPr lang="da-DK" sz="1400" b="1" dirty="0"/>
                    </a:p>
                  </a:txBody>
                  <a:tcPr marL="62207" marR="62207" marT="31109" marB="31109"/>
                </a:tc>
                <a:extLst>
                  <a:ext uri="{0D108BD9-81ED-4DB2-BD59-A6C34878D82A}">
                    <a16:rowId xmlns:a16="http://schemas.microsoft.com/office/drawing/2014/main" xmlns="" val="333400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dirty="0"/>
                        <a:t>At det</a:t>
                      </a:r>
                      <a:r>
                        <a:rPr lang="da-DK" sz="1400" b="1" baseline="0" dirty="0"/>
                        <a:t> er seriøst</a:t>
                      </a:r>
                      <a:endParaRPr lang="da-DK" sz="1400" b="1" dirty="0"/>
                    </a:p>
                  </a:txBody>
                  <a:tcPr marL="62207" marR="62207" marT="31109" marB="311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77,8</a:t>
                      </a:r>
                    </a:p>
                  </a:txBody>
                  <a:tcPr marL="62207" marR="62207" marT="31109" marB="31109"/>
                </a:tc>
                <a:extLst>
                  <a:ext uri="{0D108BD9-81ED-4DB2-BD59-A6C34878D82A}">
                    <a16:rowId xmlns:a16="http://schemas.microsoft.com/office/drawing/2014/main" xmlns="" val="395853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dirty="0"/>
                        <a:t>At jeg lærer noget nyt</a:t>
                      </a:r>
                    </a:p>
                  </a:txBody>
                  <a:tcPr marL="62207" marR="62207" marT="31109" marB="311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77,2</a:t>
                      </a:r>
                    </a:p>
                  </a:txBody>
                  <a:tcPr marL="62207" marR="62207" marT="31109" marB="31109"/>
                </a:tc>
                <a:extLst>
                  <a:ext uri="{0D108BD9-81ED-4DB2-BD59-A6C34878D82A}">
                    <a16:rowId xmlns:a16="http://schemas.microsoft.com/office/drawing/2014/main" xmlns="" val="99395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dirty="0"/>
                        <a:t>At der er tid til at hygge sig</a:t>
                      </a:r>
                    </a:p>
                  </a:txBody>
                  <a:tcPr marL="62207" marR="62207" marT="31109" marB="311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76,1</a:t>
                      </a:r>
                    </a:p>
                  </a:txBody>
                  <a:tcPr marL="62207" marR="62207" marT="31109" marB="31109"/>
                </a:tc>
                <a:extLst>
                  <a:ext uri="{0D108BD9-81ED-4DB2-BD59-A6C34878D82A}">
                    <a16:rowId xmlns:a16="http://schemas.microsoft.com/office/drawing/2014/main" xmlns="" val="133955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9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ange - Bevæg dig for Livet">
  <a:themeElements>
    <a:clrScheme name="DGI">
      <a:dk1>
        <a:sysClr val="windowText" lastClr="000000"/>
      </a:dk1>
      <a:lt1>
        <a:sysClr val="window" lastClr="FFFFFF"/>
      </a:lt1>
      <a:dk2>
        <a:srgbClr val="FF2600"/>
      </a:dk2>
      <a:lt2>
        <a:srgbClr val="D0D3D4"/>
      </a:lt2>
      <a:accent1>
        <a:srgbClr val="FF6400"/>
      </a:accent1>
      <a:accent2>
        <a:srgbClr val="A0C800"/>
      </a:accent2>
      <a:accent3>
        <a:srgbClr val="FAEB00"/>
      </a:accent3>
      <a:accent4>
        <a:srgbClr val="00B9B9"/>
      </a:accent4>
      <a:accent5>
        <a:srgbClr val="EB0082"/>
      </a:accent5>
      <a:accent6>
        <a:srgbClr val="3CC3FA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ange - Bevæg dig for Livet" id="{0619ED35-3E96-4298-9C24-CF6594EA8330}" vid="{7FB68672-C91B-4559-AB28-E98A39D5A6D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2FC4A2EC31164BEC83D2656A73AEFD43001EE38777C8094E5A82621C34F399615000DFDA4F8F1C982149BC7EBBAA0C7AB64F" ma:contentTypeVersion="4" ma:contentTypeDescription="Opret et nyt dokument." ma:contentTypeScope="" ma:versionID="e8140eeb98ea5ace638448996ae5fc2f">
  <xsd:schema xmlns:xsd="http://www.w3.org/2001/XMLSchema" xmlns:xs="http://www.w3.org/2001/XMLSchema" xmlns:p="http://schemas.microsoft.com/office/2006/metadata/properties" xmlns:ns2="c503824c-416e-4850-8477-3752c7a43a6d" targetNamespace="http://schemas.microsoft.com/office/2006/metadata/properties" ma:root="true" ma:fieldsID="d7333207bf3400bf552cea2f6e7bddeb" ns2:_="">
    <xsd:import namespace="c503824c-416e-4850-8477-3752c7a43a6d"/>
    <xsd:element name="properties">
      <xsd:complexType>
        <xsd:sequence>
          <xsd:element name="documentManagement">
            <xsd:complexType>
              <xsd:all>
                <xsd:element ref="ns2:MimerDocId" minOccurs="0"/>
                <xsd:element ref="ns2:MimerDocPubDoc" minOccurs="0"/>
                <xsd:element ref="ns2:MimerSaveTo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3824c-416e-4850-8477-3752c7a43a6d" elementFormDefault="qualified">
    <xsd:import namespace="http://schemas.microsoft.com/office/2006/documentManagement/types"/>
    <xsd:import namespace="http://schemas.microsoft.com/office/infopath/2007/PartnerControls"/>
    <xsd:element name="MimerDocId" ma:index="8" nillable="true" ma:displayName="Mimer dokument ID" ma:internalName="MimerDocId" ma:readOnly="true">
      <xsd:simpleType>
        <xsd:restriction base="dms:Text"/>
      </xsd:simpleType>
    </xsd:element>
    <xsd:element name="MimerDocPubDoc" ma:index="9" nillable="true" ma:displayName="Publicer til internet" ma:internalName="MimerDocPubDoc">
      <xsd:simpleType>
        <xsd:restriction base="dms:Boolean"/>
      </xsd:simpleType>
    </xsd:element>
    <xsd:element name="MimerSaveToArchive" ma:index="10" nillable="true" ma:displayName="Gem til statens arkiv" ma:internalName="MimerSaveTo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/>
    <Synchronization>Synchronous</Synchronization>
    <Type>1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Asynchronous</Synchronization>
    <Type>10001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Synchronous</Synchronization>
    <Type>2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Asynchronous</Synchronization>
    <Type>10002</Type>
    <SequenceNumber>65535</SequenceNumber>
    <Url/>
    <Assembly>DGI.Mimer, Version=1.0.0.0, Culture=neutral, PublicKeyToken=d6d639199e6f172d</Assembly>
    <Class>DGI.Mimer.EventReceivers.MimerId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merDocId xmlns="c503824c-416e-4850-8477-3752c7a43a6d">4FA8DF57-003</MimerDocId>
    <MimerDocPubDoc xmlns="c503824c-416e-4850-8477-3752c7a43a6d" xsi:nil="true"/>
    <MimerSaveToArchive xmlns="c503824c-416e-4850-8477-3752c7a43a6d" xsi:nil="true"/>
  </documentManagement>
</p:properties>
</file>

<file path=customXml/itemProps1.xml><?xml version="1.0" encoding="utf-8"?>
<ds:datastoreItem xmlns:ds="http://schemas.openxmlformats.org/officeDocument/2006/customXml" ds:itemID="{12F43EB4-98CD-45D4-A076-717CA76EC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03824c-416e-4850-8477-3752c7a4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E54E0-EAC6-4B15-8555-25881F38510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4AAD0F3-1734-4063-997A-887C9C4B63E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6FF0A73-FFE7-4A92-8433-4E292B03916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503824c-416e-4850-8477-3752c7a43a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Orange - Bevæg dig for Livet Teenagefodbod</Template>
  <TotalTime>0</TotalTime>
  <Words>1259</Words>
  <Application>Microsoft Office PowerPoint</Application>
  <PresentationFormat>Skærmshow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Orange - Bevæg dig for Livet</vt:lpstr>
      <vt:lpstr>Teenagefodbold</vt:lpstr>
      <vt:lpstr>Info om proces </vt:lpstr>
      <vt:lpstr>Teenagefodbold - hvad er projektet  - udover at vinde på søndag? </vt:lpstr>
      <vt:lpstr>Teenagefodbold – hvad er målsætningen med processen?</vt:lpstr>
      <vt:lpstr>Teenagefodbold  - Intro til en proces </vt:lpstr>
      <vt:lpstr>Program for ’processen’ – session 1</vt:lpstr>
      <vt:lpstr>Unge og fodbold!</vt:lpstr>
      <vt:lpstr>Fire statements omkring unge og frafald  (Til eftertanke/inspiration)</vt:lpstr>
      <vt:lpstr>Hvad er vigtigt, når man går til fodbold? – top 6</vt:lpstr>
      <vt:lpstr>Teenagefodbold - temaer </vt:lpstr>
      <vt:lpstr>Vi tager temperaturen på ungdomsarbejdet?</vt:lpstr>
      <vt:lpstr>Klubhjul  - med eksempler </vt:lpstr>
      <vt:lpstr>Jeres klubhjul </vt:lpstr>
      <vt:lpstr>Hvad er den aktuelle status i ungdomsarbejdet? – opsamling</vt:lpstr>
      <vt:lpstr>Og så er der pause i </vt:lpstr>
      <vt:lpstr>Ungdomsarbejdets DNA </vt:lpstr>
      <vt:lpstr>Ungdomsarbejdets DNA </vt:lpstr>
      <vt:lpstr>Syv statements omkring ungdomsarbejdet i ’Øde Hastrup FC’ </vt:lpstr>
      <vt:lpstr>PowerPoint-præsentation</vt:lpstr>
      <vt:lpstr>Session 2 </vt:lpstr>
      <vt:lpstr>Program for ’processen’ – session 2</vt:lpstr>
      <vt:lpstr>Perspektiver på det gode ungdomsmiljø?  - en intro</vt:lpstr>
      <vt:lpstr>Nr. Søndelse Boldklub  </vt:lpstr>
      <vt:lpstr>Fire grundlæggende fokusområder: </vt:lpstr>
      <vt:lpstr>Fokus på spillet såvel på som udenfor banen - hvad skal i praksis kendetegne vores ungdomsfodbold i forhold til aldersgruppen U13-19? </vt:lpstr>
      <vt:lpstr>Sådan skal hverdagen være i vores klub! </vt:lpstr>
      <vt:lpstr>Og så er der pause i </vt:lpstr>
      <vt:lpstr>Fra ord til handling!</vt:lpstr>
      <vt:lpstr>Opsamling og tak for i dag</vt:lpstr>
      <vt:lpstr>Velkommen igen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2016-08-10T11:37:09Z</dcterms:created>
  <dcterms:modified xsi:type="dcterms:W3CDTF">2018-09-18T20:39:31Z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0x0101002FC4A2EC31164BEC83D2656A73AEFD43001EE38777C8094E5A82621C34F399615000DFDA4F8F1C982149BC7EBBAA0C7AB64F</vt:lpwstr>
  </property>
</Properties>
</file>