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90"/>
  </p:notesMasterIdLst>
  <p:sldIdLst>
    <p:sldId id="1256" r:id="rId5"/>
    <p:sldId id="1257" r:id="rId6"/>
    <p:sldId id="1258" r:id="rId7"/>
    <p:sldId id="1278" r:id="rId8"/>
    <p:sldId id="1250" r:id="rId9"/>
    <p:sldId id="1248" r:id="rId10"/>
    <p:sldId id="342" r:id="rId11"/>
    <p:sldId id="1261" r:id="rId12"/>
    <p:sldId id="1239" r:id="rId13"/>
    <p:sldId id="1262" r:id="rId14"/>
    <p:sldId id="1241" r:id="rId15"/>
    <p:sldId id="1269" r:id="rId16"/>
    <p:sldId id="1270" r:id="rId17"/>
    <p:sldId id="1265" r:id="rId18"/>
    <p:sldId id="304" r:id="rId19"/>
    <p:sldId id="305" r:id="rId20"/>
    <p:sldId id="297" r:id="rId21"/>
    <p:sldId id="1038" r:id="rId22"/>
    <p:sldId id="306" r:id="rId23"/>
    <p:sldId id="1260" r:id="rId24"/>
    <p:sldId id="341" r:id="rId25"/>
    <p:sldId id="1131" r:id="rId26"/>
    <p:sldId id="1132" r:id="rId27"/>
    <p:sldId id="292" r:id="rId28"/>
    <p:sldId id="349" r:id="rId29"/>
    <p:sldId id="350" r:id="rId30"/>
    <p:sldId id="380" r:id="rId31"/>
    <p:sldId id="1111" r:id="rId32"/>
    <p:sldId id="298" r:id="rId33"/>
    <p:sldId id="1279" r:id="rId34"/>
    <p:sldId id="316" r:id="rId35"/>
    <p:sldId id="317" r:id="rId36"/>
    <p:sldId id="1094" r:id="rId37"/>
    <p:sldId id="287" r:id="rId38"/>
    <p:sldId id="321" r:id="rId39"/>
    <p:sldId id="1272" r:id="rId40"/>
    <p:sldId id="299" r:id="rId41"/>
    <p:sldId id="279" r:id="rId42"/>
    <p:sldId id="280" r:id="rId43"/>
    <p:sldId id="527" r:id="rId44"/>
    <p:sldId id="1097" r:id="rId45"/>
    <p:sldId id="270" r:id="rId46"/>
    <p:sldId id="355" r:id="rId47"/>
    <p:sldId id="471" r:id="rId48"/>
    <p:sldId id="273" r:id="rId49"/>
    <p:sldId id="277" r:id="rId50"/>
    <p:sldId id="530" r:id="rId51"/>
    <p:sldId id="1039" r:id="rId52"/>
    <p:sldId id="1090" r:id="rId53"/>
    <p:sldId id="1099" r:id="rId54"/>
    <p:sldId id="268" r:id="rId55"/>
    <p:sldId id="1100" r:id="rId56"/>
    <p:sldId id="1101" r:id="rId57"/>
    <p:sldId id="1274" r:id="rId58"/>
    <p:sldId id="1275" r:id="rId59"/>
    <p:sldId id="571" r:id="rId60"/>
    <p:sldId id="276" r:id="rId61"/>
    <p:sldId id="577" r:id="rId62"/>
    <p:sldId id="1271" r:id="rId63"/>
    <p:sldId id="1183" r:id="rId64"/>
    <p:sldId id="579" r:id="rId65"/>
    <p:sldId id="580" r:id="rId66"/>
    <p:sldId id="578" r:id="rId67"/>
    <p:sldId id="551" r:id="rId68"/>
    <p:sldId id="582" r:id="rId69"/>
    <p:sldId id="992" r:id="rId70"/>
    <p:sldId id="419" r:id="rId71"/>
    <p:sldId id="284" r:id="rId72"/>
    <p:sldId id="1273" r:id="rId73"/>
    <p:sldId id="1276" r:id="rId74"/>
    <p:sldId id="346" r:id="rId75"/>
    <p:sldId id="1091" r:id="rId76"/>
    <p:sldId id="1104" r:id="rId77"/>
    <p:sldId id="1105" r:id="rId78"/>
    <p:sldId id="473" r:id="rId79"/>
    <p:sldId id="334" r:id="rId80"/>
    <p:sldId id="343" r:id="rId81"/>
    <p:sldId id="338" r:id="rId82"/>
    <p:sldId id="392" r:id="rId83"/>
    <p:sldId id="1277" r:id="rId84"/>
    <p:sldId id="1280" r:id="rId85"/>
    <p:sldId id="1130" r:id="rId86"/>
    <p:sldId id="1222" r:id="rId87"/>
    <p:sldId id="1281" r:id="rId88"/>
    <p:sldId id="351"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94690" autoAdjust="0"/>
  </p:normalViewPr>
  <p:slideViewPr>
    <p:cSldViewPr snapToGrid="0">
      <p:cViewPr varScale="1">
        <p:scale>
          <a:sx n="102" d="100"/>
          <a:sy n="102" d="100"/>
        </p:scale>
        <p:origin x="138"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0D3927-360A-4F57-B761-18A33AA4761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B62030C-4BFC-4B59-ABAB-E05F8E6617EE}">
      <dgm:prSet/>
      <dgm:spPr/>
      <dgm:t>
        <a:bodyPr/>
        <a:lstStyle/>
        <a:p>
          <a:r>
            <a:rPr lang="da-DK"/>
            <a:t>Når vi spørger de unge svarer de:</a:t>
          </a:r>
          <a:endParaRPr lang="en-US"/>
        </a:p>
      </dgm:t>
    </dgm:pt>
    <dgm:pt modelId="{AA6C31FE-565A-424B-9095-BCD41CF23A08}" type="parTrans" cxnId="{193A82A2-26FB-4A73-80FD-9031225812FD}">
      <dgm:prSet/>
      <dgm:spPr/>
      <dgm:t>
        <a:bodyPr/>
        <a:lstStyle/>
        <a:p>
          <a:endParaRPr lang="en-US"/>
        </a:p>
      </dgm:t>
    </dgm:pt>
    <dgm:pt modelId="{1109D82B-52E4-43E2-858A-E7BB88FEF107}" type="sibTrans" cxnId="{193A82A2-26FB-4A73-80FD-9031225812FD}">
      <dgm:prSet/>
      <dgm:spPr/>
      <dgm:t>
        <a:bodyPr/>
        <a:lstStyle/>
        <a:p>
          <a:endParaRPr lang="en-US"/>
        </a:p>
      </dgm:t>
    </dgm:pt>
    <dgm:pt modelId="{9D090B9B-880F-4690-99E3-AEDDEE57013A}">
      <dgm:prSet/>
      <dgm:spPr/>
      <dgm:t>
        <a:bodyPr/>
        <a:lstStyle/>
        <a:p>
          <a:r>
            <a:rPr lang="da-DK"/>
            <a:t>Det gør vi selv!</a:t>
          </a:r>
          <a:endParaRPr lang="en-US"/>
        </a:p>
      </dgm:t>
    </dgm:pt>
    <dgm:pt modelId="{A9D8D55C-7102-44F5-84A3-232465D7254A}" type="parTrans" cxnId="{586C9CA9-FF0A-4941-9DF6-A689CD7EC739}">
      <dgm:prSet/>
      <dgm:spPr/>
      <dgm:t>
        <a:bodyPr/>
        <a:lstStyle/>
        <a:p>
          <a:endParaRPr lang="en-US"/>
        </a:p>
      </dgm:t>
    </dgm:pt>
    <dgm:pt modelId="{6C4FC285-0592-49CE-8351-3E074EEB7173}" type="sibTrans" cxnId="{586C9CA9-FF0A-4941-9DF6-A689CD7EC739}">
      <dgm:prSet/>
      <dgm:spPr/>
      <dgm:t>
        <a:bodyPr/>
        <a:lstStyle/>
        <a:p>
          <a:endParaRPr lang="en-US"/>
        </a:p>
      </dgm:t>
    </dgm:pt>
    <dgm:pt modelId="{1847FB81-BDCA-4D44-B416-9B28CAA28B7B}">
      <dgm:prSet/>
      <dgm:spPr/>
      <dgm:t>
        <a:bodyPr/>
        <a:lstStyle/>
        <a:p>
          <a:r>
            <a:rPr lang="da-DK"/>
            <a:t>Det gør ”samfundet”……</a:t>
          </a:r>
          <a:endParaRPr lang="en-US"/>
        </a:p>
      </dgm:t>
    </dgm:pt>
    <dgm:pt modelId="{14989F51-918B-4A5C-A239-E59D96AC2750}" type="parTrans" cxnId="{D81216C2-92DF-440C-AFBF-423399D4ED95}">
      <dgm:prSet/>
      <dgm:spPr/>
      <dgm:t>
        <a:bodyPr/>
        <a:lstStyle/>
        <a:p>
          <a:endParaRPr lang="en-US"/>
        </a:p>
      </dgm:t>
    </dgm:pt>
    <dgm:pt modelId="{A97943FA-DDAF-411A-8A73-4205C681D0FF}" type="sibTrans" cxnId="{D81216C2-92DF-440C-AFBF-423399D4ED95}">
      <dgm:prSet/>
      <dgm:spPr/>
      <dgm:t>
        <a:bodyPr/>
        <a:lstStyle/>
        <a:p>
          <a:endParaRPr lang="en-US"/>
        </a:p>
      </dgm:t>
    </dgm:pt>
    <dgm:pt modelId="{759523F9-4ABC-4EAA-A456-349AA624E910}">
      <dgm:prSet/>
      <dgm:spPr/>
      <dgm:t>
        <a:bodyPr/>
        <a:lstStyle/>
        <a:p>
          <a:r>
            <a:rPr lang="da-DK"/>
            <a:t>Og forældrene , men det pres er som oftest uudtalt!</a:t>
          </a:r>
          <a:endParaRPr lang="en-US"/>
        </a:p>
      </dgm:t>
    </dgm:pt>
    <dgm:pt modelId="{4586877F-6031-4517-BC15-CC77334156F2}" type="parTrans" cxnId="{2BD4B941-0F6B-43D5-AED7-6C9DFEAFAC4F}">
      <dgm:prSet/>
      <dgm:spPr/>
      <dgm:t>
        <a:bodyPr/>
        <a:lstStyle/>
        <a:p>
          <a:endParaRPr lang="en-US"/>
        </a:p>
      </dgm:t>
    </dgm:pt>
    <dgm:pt modelId="{C1CF1622-93DB-4F7E-8B79-B6273A4A0A0E}" type="sibTrans" cxnId="{2BD4B941-0F6B-43D5-AED7-6C9DFEAFAC4F}">
      <dgm:prSet/>
      <dgm:spPr/>
      <dgm:t>
        <a:bodyPr/>
        <a:lstStyle/>
        <a:p>
          <a:endParaRPr lang="en-US"/>
        </a:p>
      </dgm:t>
    </dgm:pt>
    <dgm:pt modelId="{2C3F7301-10C5-45E0-BC54-F53F393E46CC}" type="pres">
      <dgm:prSet presAssocID="{F30D3927-360A-4F57-B761-18A33AA47617}" presName="root" presStyleCnt="0">
        <dgm:presLayoutVars>
          <dgm:dir/>
          <dgm:resizeHandles val="exact"/>
        </dgm:presLayoutVars>
      </dgm:prSet>
      <dgm:spPr/>
    </dgm:pt>
    <dgm:pt modelId="{6CFD9B56-0DC8-4696-A3EF-1E6B3D3BA0A2}" type="pres">
      <dgm:prSet presAssocID="{6B62030C-4BFC-4B59-ABAB-E05F8E6617EE}" presName="compNode" presStyleCnt="0"/>
      <dgm:spPr/>
    </dgm:pt>
    <dgm:pt modelId="{F486F30B-5426-4C7D-9E3C-1B315CE6F4BA}" type="pres">
      <dgm:prSet presAssocID="{6B62030C-4BFC-4B59-ABAB-E05F8E6617EE}" presName="bgRect" presStyleLbl="bgShp" presStyleIdx="0" presStyleCnt="4"/>
      <dgm:spPr/>
    </dgm:pt>
    <dgm:pt modelId="{A2F10306-E057-4550-AA70-4F7FBC96FFBC}" type="pres">
      <dgm:prSet presAssocID="{6B62030C-4BFC-4B59-ABAB-E05F8E6617E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6F984C58-F05C-403A-BEA8-A27497453422}" type="pres">
      <dgm:prSet presAssocID="{6B62030C-4BFC-4B59-ABAB-E05F8E6617EE}" presName="spaceRect" presStyleCnt="0"/>
      <dgm:spPr/>
    </dgm:pt>
    <dgm:pt modelId="{5AD4701A-839D-4700-9A2E-35AA1CBB719E}" type="pres">
      <dgm:prSet presAssocID="{6B62030C-4BFC-4B59-ABAB-E05F8E6617EE}" presName="parTx" presStyleLbl="revTx" presStyleIdx="0" presStyleCnt="4">
        <dgm:presLayoutVars>
          <dgm:chMax val="0"/>
          <dgm:chPref val="0"/>
        </dgm:presLayoutVars>
      </dgm:prSet>
      <dgm:spPr/>
    </dgm:pt>
    <dgm:pt modelId="{DD50BF0A-6B5D-433A-AFBC-DCEBDF0A4C7F}" type="pres">
      <dgm:prSet presAssocID="{1109D82B-52E4-43E2-858A-E7BB88FEF107}" presName="sibTrans" presStyleCnt="0"/>
      <dgm:spPr/>
    </dgm:pt>
    <dgm:pt modelId="{08660ACB-E49F-4EFA-9B3E-FD32D04FFA4D}" type="pres">
      <dgm:prSet presAssocID="{9D090B9B-880F-4690-99E3-AEDDEE57013A}" presName="compNode" presStyleCnt="0"/>
      <dgm:spPr/>
    </dgm:pt>
    <dgm:pt modelId="{14FC8A20-53DB-4D7C-947B-4451827579CB}" type="pres">
      <dgm:prSet presAssocID="{9D090B9B-880F-4690-99E3-AEDDEE57013A}" presName="bgRect" presStyleLbl="bgShp" presStyleIdx="1" presStyleCnt="4"/>
      <dgm:spPr/>
    </dgm:pt>
    <dgm:pt modelId="{1E214F79-F8C1-4EC8-85B0-2E76AB75F369}" type="pres">
      <dgm:prSet presAssocID="{9D090B9B-880F-4690-99E3-AEDDEE57013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C2D6F2D6-E328-4228-A3EA-35DDEFCE70D2}" type="pres">
      <dgm:prSet presAssocID="{9D090B9B-880F-4690-99E3-AEDDEE57013A}" presName="spaceRect" presStyleCnt="0"/>
      <dgm:spPr/>
    </dgm:pt>
    <dgm:pt modelId="{0D9EED93-E695-4A35-91CC-94B75A33F502}" type="pres">
      <dgm:prSet presAssocID="{9D090B9B-880F-4690-99E3-AEDDEE57013A}" presName="parTx" presStyleLbl="revTx" presStyleIdx="1" presStyleCnt="4">
        <dgm:presLayoutVars>
          <dgm:chMax val="0"/>
          <dgm:chPref val="0"/>
        </dgm:presLayoutVars>
      </dgm:prSet>
      <dgm:spPr/>
    </dgm:pt>
    <dgm:pt modelId="{D6A256D1-EB83-42DB-819C-4F208997D597}" type="pres">
      <dgm:prSet presAssocID="{6C4FC285-0592-49CE-8351-3E074EEB7173}" presName="sibTrans" presStyleCnt="0"/>
      <dgm:spPr/>
    </dgm:pt>
    <dgm:pt modelId="{94F69859-D41C-480D-B750-240DB6BAF4DB}" type="pres">
      <dgm:prSet presAssocID="{1847FB81-BDCA-4D44-B416-9B28CAA28B7B}" presName="compNode" presStyleCnt="0"/>
      <dgm:spPr/>
    </dgm:pt>
    <dgm:pt modelId="{92FEDF94-DEBD-49FC-98BC-97DFC5876EBD}" type="pres">
      <dgm:prSet presAssocID="{1847FB81-BDCA-4D44-B416-9B28CAA28B7B}" presName="bgRect" presStyleLbl="bgShp" presStyleIdx="2" presStyleCnt="4"/>
      <dgm:spPr/>
    </dgm:pt>
    <dgm:pt modelId="{1A4C81AC-CDDB-4020-B3EF-06550B358D89}" type="pres">
      <dgm:prSet presAssocID="{1847FB81-BDCA-4D44-B416-9B28CAA28B7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69949D3F-A01E-4003-98D4-1036F8449B49}" type="pres">
      <dgm:prSet presAssocID="{1847FB81-BDCA-4D44-B416-9B28CAA28B7B}" presName="spaceRect" presStyleCnt="0"/>
      <dgm:spPr/>
    </dgm:pt>
    <dgm:pt modelId="{54F23C44-278C-44ED-A9A5-22E63BAC657F}" type="pres">
      <dgm:prSet presAssocID="{1847FB81-BDCA-4D44-B416-9B28CAA28B7B}" presName="parTx" presStyleLbl="revTx" presStyleIdx="2" presStyleCnt="4">
        <dgm:presLayoutVars>
          <dgm:chMax val="0"/>
          <dgm:chPref val="0"/>
        </dgm:presLayoutVars>
      </dgm:prSet>
      <dgm:spPr/>
    </dgm:pt>
    <dgm:pt modelId="{D54341B5-9FAD-4B32-B456-961E4FBD071F}" type="pres">
      <dgm:prSet presAssocID="{A97943FA-DDAF-411A-8A73-4205C681D0FF}" presName="sibTrans" presStyleCnt="0"/>
      <dgm:spPr/>
    </dgm:pt>
    <dgm:pt modelId="{913CE439-FA71-49C2-AD24-01490730A382}" type="pres">
      <dgm:prSet presAssocID="{759523F9-4ABC-4EAA-A456-349AA624E910}" presName="compNode" presStyleCnt="0"/>
      <dgm:spPr/>
    </dgm:pt>
    <dgm:pt modelId="{06BCAB95-58F0-45ED-949C-F4A7ED9FE742}" type="pres">
      <dgm:prSet presAssocID="{759523F9-4ABC-4EAA-A456-349AA624E910}" presName="bgRect" presStyleLbl="bgShp" presStyleIdx="3" presStyleCnt="4"/>
      <dgm:spPr/>
    </dgm:pt>
    <dgm:pt modelId="{50CCE658-3CF9-4E59-BA94-021C2805B22A}" type="pres">
      <dgm:prSet presAssocID="{759523F9-4ABC-4EAA-A456-349AA624E9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prechaun Hat"/>
        </a:ext>
      </dgm:extLst>
    </dgm:pt>
    <dgm:pt modelId="{D4B78128-A577-4FFA-930C-ACB945DB7003}" type="pres">
      <dgm:prSet presAssocID="{759523F9-4ABC-4EAA-A456-349AA624E910}" presName="spaceRect" presStyleCnt="0"/>
      <dgm:spPr/>
    </dgm:pt>
    <dgm:pt modelId="{943DD17C-6E1B-495A-AD5F-2BD0CEE94325}" type="pres">
      <dgm:prSet presAssocID="{759523F9-4ABC-4EAA-A456-349AA624E910}" presName="parTx" presStyleLbl="revTx" presStyleIdx="3" presStyleCnt="4">
        <dgm:presLayoutVars>
          <dgm:chMax val="0"/>
          <dgm:chPref val="0"/>
        </dgm:presLayoutVars>
      </dgm:prSet>
      <dgm:spPr/>
    </dgm:pt>
  </dgm:ptLst>
  <dgm:cxnLst>
    <dgm:cxn modelId="{6F88F332-2BFA-4C46-A5A6-358A5A8F16FD}" type="presOf" srcId="{9D090B9B-880F-4690-99E3-AEDDEE57013A}" destId="{0D9EED93-E695-4A35-91CC-94B75A33F502}" srcOrd="0" destOrd="0" presId="urn:microsoft.com/office/officeart/2018/2/layout/IconVerticalSolidList"/>
    <dgm:cxn modelId="{2BD4B941-0F6B-43D5-AED7-6C9DFEAFAC4F}" srcId="{F30D3927-360A-4F57-B761-18A33AA47617}" destId="{759523F9-4ABC-4EAA-A456-349AA624E910}" srcOrd="3" destOrd="0" parTransId="{4586877F-6031-4517-BC15-CC77334156F2}" sibTransId="{C1CF1622-93DB-4F7E-8B79-B6273A4A0A0E}"/>
    <dgm:cxn modelId="{F635DF65-8C25-46C2-B69A-5A4904150B25}" type="presOf" srcId="{6B62030C-4BFC-4B59-ABAB-E05F8E6617EE}" destId="{5AD4701A-839D-4700-9A2E-35AA1CBB719E}" srcOrd="0" destOrd="0" presId="urn:microsoft.com/office/officeart/2018/2/layout/IconVerticalSolidList"/>
    <dgm:cxn modelId="{C7B2ED4E-0C11-459C-8ED5-D4045B036045}" type="presOf" srcId="{759523F9-4ABC-4EAA-A456-349AA624E910}" destId="{943DD17C-6E1B-495A-AD5F-2BD0CEE94325}" srcOrd="0" destOrd="0" presId="urn:microsoft.com/office/officeart/2018/2/layout/IconVerticalSolidList"/>
    <dgm:cxn modelId="{1BA7A882-EB21-46A5-9190-EB7B7EDB0A22}" type="presOf" srcId="{F30D3927-360A-4F57-B761-18A33AA47617}" destId="{2C3F7301-10C5-45E0-BC54-F53F393E46CC}" srcOrd="0" destOrd="0" presId="urn:microsoft.com/office/officeart/2018/2/layout/IconVerticalSolidList"/>
    <dgm:cxn modelId="{193A82A2-26FB-4A73-80FD-9031225812FD}" srcId="{F30D3927-360A-4F57-B761-18A33AA47617}" destId="{6B62030C-4BFC-4B59-ABAB-E05F8E6617EE}" srcOrd="0" destOrd="0" parTransId="{AA6C31FE-565A-424B-9095-BCD41CF23A08}" sibTransId="{1109D82B-52E4-43E2-858A-E7BB88FEF107}"/>
    <dgm:cxn modelId="{586C9CA9-FF0A-4941-9DF6-A689CD7EC739}" srcId="{F30D3927-360A-4F57-B761-18A33AA47617}" destId="{9D090B9B-880F-4690-99E3-AEDDEE57013A}" srcOrd="1" destOrd="0" parTransId="{A9D8D55C-7102-44F5-84A3-232465D7254A}" sibTransId="{6C4FC285-0592-49CE-8351-3E074EEB7173}"/>
    <dgm:cxn modelId="{5BAD2EBC-7C6D-47D3-A285-E2CABE0F8A95}" type="presOf" srcId="{1847FB81-BDCA-4D44-B416-9B28CAA28B7B}" destId="{54F23C44-278C-44ED-A9A5-22E63BAC657F}" srcOrd="0" destOrd="0" presId="urn:microsoft.com/office/officeart/2018/2/layout/IconVerticalSolidList"/>
    <dgm:cxn modelId="{D81216C2-92DF-440C-AFBF-423399D4ED95}" srcId="{F30D3927-360A-4F57-B761-18A33AA47617}" destId="{1847FB81-BDCA-4D44-B416-9B28CAA28B7B}" srcOrd="2" destOrd="0" parTransId="{14989F51-918B-4A5C-A239-E59D96AC2750}" sibTransId="{A97943FA-DDAF-411A-8A73-4205C681D0FF}"/>
    <dgm:cxn modelId="{B0AE9E17-94CE-412E-8AD3-E8429B8F09AB}" type="presParOf" srcId="{2C3F7301-10C5-45E0-BC54-F53F393E46CC}" destId="{6CFD9B56-0DC8-4696-A3EF-1E6B3D3BA0A2}" srcOrd="0" destOrd="0" presId="urn:microsoft.com/office/officeart/2018/2/layout/IconVerticalSolidList"/>
    <dgm:cxn modelId="{FEA3AD97-DDA8-485D-8912-6D21DD54D247}" type="presParOf" srcId="{6CFD9B56-0DC8-4696-A3EF-1E6B3D3BA0A2}" destId="{F486F30B-5426-4C7D-9E3C-1B315CE6F4BA}" srcOrd="0" destOrd="0" presId="urn:microsoft.com/office/officeart/2018/2/layout/IconVerticalSolidList"/>
    <dgm:cxn modelId="{03607B30-BD0D-4D6B-AC86-366829026212}" type="presParOf" srcId="{6CFD9B56-0DC8-4696-A3EF-1E6B3D3BA0A2}" destId="{A2F10306-E057-4550-AA70-4F7FBC96FFBC}" srcOrd="1" destOrd="0" presId="urn:microsoft.com/office/officeart/2018/2/layout/IconVerticalSolidList"/>
    <dgm:cxn modelId="{B400274F-70D0-4232-9FDE-24CC514AF48B}" type="presParOf" srcId="{6CFD9B56-0DC8-4696-A3EF-1E6B3D3BA0A2}" destId="{6F984C58-F05C-403A-BEA8-A27497453422}" srcOrd="2" destOrd="0" presId="urn:microsoft.com/office/officeart/2018/2/layout/IconVerticalSolidList"/>
    <dgm:cxn modelId="{4F1BF014-BBB1-4A46-B531-9CF096FC7D3B}" type="presParOf" srcId="{6CFD9B56-0DC8-4696-A3EF-1E6B3D3BA0A2}" destId="{5AD4701A-839D-4700-9A2E-35AA1CBB719E}" srcOrd="3" destOrd="0" presId="urn:microsoft.com/office/officeart/2018/2/layout/IconVerticalSolidList"/>
    <dgm:cxn modelId="{ADEDD9D3-90D9-4695-8B98-610664AA1D07}" type="presParOf" srcId="{2C3F7301-10C5-45E0-BC54-F53F393E46CC}" destId="{DD50BF0A-6B5D-433A-AFBC-DCEBDF0A4C7F}" srcOrd="1" destOrd="0" presId="urn:microsoft.com/office/officeart/2018/2/layout/IconVerticalSolidList"/>
    <dgm:cxn modelId="{0FEEC659-FA40-446C-887C-48B6E285E1D2}" type="presParOf" srcId="{2C3F7301-10C5-45E0-BC54-F53F393E46CC}" destId="{08660ACB-E49F-4EFA-9B3E-FD32D04FFA4D}" srcOrd="2" destOrd="0" presId="urn:microsoft.com/office/officeart/2018/2/layout/IconVerticalSolidList"/>
    <dgm:cxn modelId="{31E429E2-A898-4A92-A2A2-855242E49744}" type="presParOf" srcId="{08660ACB-E49F-4EFA-9B3E-FD32D04FFA4D}" destId="{14FC8A20-53DB-4D7C-947B-4451827579CB}" srcOrd="0" destOrd="0" presId="urn:microsoft.com/office/officeart/2018/2/layout/IconVerticalSolidList"/>
    <dgm:cxn modelId="{9F9C88FB-8522-4D49-B5C3-73589E204FE1}" type="presParOf" srcId="{08660ACB-E49F-4EFA-9B3E-FD32D04FFA4D}" destId="{1E214F79-F8C1-4EC8-85B0-2E76AB75F369}" srcOrd="1" destOrd="0" presId="urn:microsoft.com/office/officeart/2018/2/layout/IconVerticalSolidList"/>
    <dgm:cxn modelId="{6AEAE8BE-510F-405E-A495-3F6ADA879CBC}" type="presParOf" srcId="{08660ACB-E49F-4EFA-9B3E-FD32D04FFA4D}" destId="{C2D6F2D6-E328-4228-A3EA-35DDEFCE70D2}" srcOrd="2" destOrd="0" presId="urn:microsoft.com/office/officeart/2018/2/layout/IconVerticalSolidList"/>
    <dgm:cxn modelId="{4C0389D9-8703-485D-BF3F-320F99B62E8C}" type="presParOf" srcId="{08660ACB-E49F-4EFA-9B3E-FD32D04FFA4D}" destId="{0D9EED93-E695-4A35-91CC-94B75A33F502}" srcOrd="3" destOrd="0" presId="urn:microsoft.com/office/officeart/2018/2/layout/IconVerticalSolidList"/>
    <dgm:cxn modelId="{F5CEB383-CD60-4A37-9555-C206E6A45679}" type="presParOf" srcId="{2C3F7301-10C5-45E0-BC54-F53F393E46CC}" destId="{D6A256D1-EB83-42DB-819C-4F208997D597}" srcOrd="3" destOrd="0" presId="urn:microsoft.com/office/officeart/2018/2/layout/IconVerticalSolidList"/>
    <dgm:cxn modelId="{FC81001C-AA0F-4F87-8BD4-404F549BECDB}" type="presParOf" srcId="{2C3F7301-10C5-45E0-BC54-F53F393E46CC}" destId="{94F69859-D41C-480D-B750-240DB6BAF4DB}" srcOrd="4" destOrd="0" presId="urn:microsoft.com/office/officeart/2018/2/layout/IconVerticalSolidList"/>
    <dgm:cxn modelId="{1330095B-6D53-4BEF-9C21-72A509160D0E}" type="presParOf" srcId="{94F69859-D41C-480D-B750-240DB6BAF4DB}" destId="{92FEDF94-DEBD-49FC-98BC-97DFC5876EBD}" srcOrd="0" destOrd="0" presId="urn:microsoft.com/office/officeart/2018/2/layout/IconVerticalSolidList"/>
    <dgm:cxn modelId="{8F2B5D58-3417-4E4A-A15C-200A25147FDB}" type="presParOf" srcId="{94F69859-D41C-480D-B750-240DB6BAF4DB}" destId="{1A4C81AC-CDDB-4020-B3EF-06550B358D89}" srcOrd="1" destOrd="0" presId="urn:microsoft.com/office/officeart/2018/2/layout/IconVerticalSolidList"/>
    <dgm:cxn modelId="{7988B9C1-A764-4701-9C2B-D9FD3E8E430D}" type="presParOf" srcId="{94F69859-D41C-480D-B750-240DB6BAF4DB}" destId="{69949D3F-A01E-4003-98D4-1036F8449B49}" srcOrd="2" destOrd="0" presId="urn:microsoft.com/office/officeart/2018/2/layout/IconVerticalSolidList"/>
    <dgm:cxn modelId="{069B3A9B-7B07-47DC-B39D-E7CA4DC86019}" type="presParOf" srcId="{94F69859-D41C-480D-B750-240DB6BAF4DB}" destId="{54F23C44-278C-44ED-A9A5-22E63BAC657F}" srcOrd="3" destOrd="0" presId="urn:microsoft.com/office/officeart/2018/2/layout/IconVerticalSolidList"/>
    <dgm:cxn modelId="{913EF533-0181-4974-A1FE-DC7D57C63F2E}" type="presParOf" srcId="{2C3F7301-10C5-45E0-BC54-F53F393E46CC}" destId="{D54341B5-9FAD-4B32-B456-961E4FBD071F}" srcOrd="5" destOrd="0" presId="urn:microsoft.com/office/officeart/2018/2/layout/IconVerticalSolidList"/>
    <dgm:cxn modelId="{707ED890-937C-4E91-A23A-807EE46DF92D}" type="presParOf" srcId="{2C3F7301-10C5-45E0-BC54-F53F393E46CC}" destId="{913CE439-FA71-49C2-AD24-01490730A382}" srcOrd="6" destOrd="0" presId="urn:microsoft.com/office/officeart/2018/2/layout/IconVerticalSolidList"/>
    <dgm:cxn modelId="{6A607CE7-2BDC-45D9-8892-24CEF7C7F5D6}" type="presParOf" srcId="{913CE439-FA71-49C2-AD24-01490730A382}" destId="{06BCAB95-58F0-45ED-949C-F4A7ED9FE742}" srcOrd="0" destOrd="0" presId="urn:microsoft.com/office/officeart/2018/2/layout/IconVerticalSolidList"/>
    <dgm:cxn modelId="{A8B69ADB-21E6-4415-A5C2-F0D7CA8C4A83}" type="presParOf" srcId="{913CE439-FA71-49C2-AD24-01490730A382}" destId="{50CCE658-3CF9-4E59-BA94-021C2805B22A}" srcOrd="1" destOrd="0" presId="urn:microsoft.com/office/officeart/2018/2/layout/IconVerticalSolidList"/>
    <dgm:cxn modelId="{499405F5-6E7D-430C-9313-17244E403E2B}" type="presParOf" srcId="{913CE439-FA71-49C2-AD24-01490730A382}" destId="{D4B78128-A577-4FFA-930C-ACB945DB7003}" srcOrd="2" destOrd="0" presId="urn:microsoft.com/office/officeart/2018/2/layout/IconVerticalSolidList"/>
    <dgm:cxn modelId="{83DEA71B-AB00-4C0C-95B2-9A3627E6E9B7}" type="presParOf" srcId="{913CE439-FA71-49C2-AD24-01490730A382}" destId="{943DD17C-6E1B-495A-AD5F-2BD0CEE943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917F1F-4F0D-4338-922E-83BA3D04D39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4F4847C-66F2-4DB0-B540-407A480768F1}">
      <dgm:prSet/>
      <dgm:spPr/>
      <dgm:t>
        <a:bodyPr/>
        <a:lstStyle/>
        <a:p>
          <a:r>
            <a:rPr lang="da-DK"/>
            <a:t>Hvordan kan vi blive bedre til at italesætte den transferværdi der er mellem skole, idræt og de øvrige livsarenaer?</a:t>
          </a:r>
          <a:endParaRPr lang="en-US"/>
        </a:p>
      </dgm:t>
    </dgm:pt>
    <dgm:pt modelId="{4C5CA1B5-82EE-472E-A283-C673F491B1EE}" type="parTrans" cxnId="{61ADB22F-4ABC-4AEE-AAC8-EBC5C913FF73}">
      <dgm:prSet/>
      <dgm:spPr/>
      <dgm:t>
        <a:bodyPr/>
        <a:lstStyle/>
        <a:p>
          <a:endParaRPr lang="en-US"/>
        </a:p>
      </dgm:t>
    </dgm:pt>
    <dgm:pt modelId="{EDD4E210-0572-489D-AE3F-E3DA16373D85}" type="sibTrans" cxnId="{61ADB22F-4ABC-4AEE-AAC8-EBC5C913FF73}">
      <dgm:prSet/>
      <dgm:spPr/>
      <dgm:t>
        <a:bodyPr/>
        <a:lstStyle/>
        <a:p>
          <a:endParaRPr lang="en-US"/>
        </a:p>
      </dgm:t>
    </dgm:pt>
    <dgm:pt modelId="{D3D929FD-74D4-42CD-9B78-A1974CA35F82}">
      <dgm:prSet/>
      <dgm:spPr/>
      <dgm:t>
        <a:bodyPr/>
        <a:lstStyle/>
        <a:p>
          <a:r>
            <a:rPr lang="da-DK"/>
            <a:t>Hvordan kan vi blive bedre til at ”nyde” tilværelsen som ungdomsatlet….?</a:t>
          </a:r>
          <a:endParaRPr lang="en-US"/>
        </a:p>
      </dgm:t>
    </dgm:pt>
    <dgm:pt modelId="{C21ACB59-7FFA-4CA0-AB3D-D4155C515929}" type="parTrans" cxnId="{8D4CDAA7-BC0C-496B-A9D5-868159C6E225}">
      <dgm:prSet/>
      <dgm:spPr/>
      <dgm:t>
        <a:bodyPr/>
        <a:lstStyle/>
        <a:p>
          <a:endParaRPr lang="en-US"/>
        </a:p>
      </dgm:t>
    </dgm:pt>
    <dgm:pt modelId="{3D2081C9-3542-4EFC-BBD5-E836EA9C9D2A}" type="sibTrans" cxnId="{8D4CDAA7-BC0C-496B-A9D5-868159C6E225}">
      <dgm:prSet/>
      <dgm:spPr/>
      <dgm:t>
        <a:bodyPr/>
        <a:lstStyle/>
        <a:p>
          <a:endParaRPr lang="en-US"/>
        </a:p>
      </dgm:t>
    </dgm:pt>
    <dgm:pt modelId="{51750579-5F4E-40AC-8984-3DD21109FF77}">
      <dgm:prSet/>
      <dgm:spPr/>
      <dgm:t>
        <a:bodyPr/>
        <a:lstStyle/>
        <a:p>
          <a:r>
            <a:rPr lang="da-DK"/>
            <a:t>Hvordan kan vi skabe flere ”frikvarterer”?</a:t>
          </a:r>
          <a:endParaRPr lang="en-US"/>
        </a:p>
      </dgm:t>
    </dgm:pt>
    <dgm:pt modelId="{B79494C4-938E-4BB5-89B7-005ECC8BF909}" type="parTrans" cxnId="{E5F750FA-0C2C-4F5B-9A21-0DF0D9242371}">
      <dgm:prSet/>
      <dgm:spPr/>
      <dgm:t>
        <a:bodyPr/>
        <a:lstStyle/>
        <a:p>
          <a:endParaRPr lang="en-US"/>
        </a:p>
      </dgm:t>
    </dgm:pt>
    <dgm:pt modelId="{1D749853-0D46-4BF2-97FD-A755E9DEE88A}" type="sibTrans" cxnId="{E5F750FA-0C2C-4F5B-9A21-0DF0D9242371}">
      <dgm:prSet/>
      <dgm:spPr/>
      <dgm:t>
        <a:bodyPr/>
        <a:lstStyle/>
        <a:p>
          <a:endParaRPr lang="en-US"/>
        </a:p>
      </dgm:t>
    </dgm:pt>
    <dgm:pt modelId="{BDCDDCDF-2846-4805-AB00-847698BB44B4}">
      <dgm:prSet/>
      <dgm:spPr/>
      <dgm:t>
        <a:bodyPr/>
        <a:lstStyle/>
        <a:p>
          <a:r>
            <a:rPr lang="da-DK"/>
            <a:t>Hvad kan vi gøre for at etablere ”robuste” talentmiljøer – hvor det er miljøet der er robust? </a:t>
          </a:r>
          <a:endParaRPr lang="en-US"/>
        </a:p>
      </dgm:t>
    </dgm:pt>
    <dgm:pt modelId="{101B91CA-D9F9-4D44-BEDE-783FF53EFC97}" type="parTrans" cxnId="{763781B3-8383-472F-A188-299E55FA6014}">
      <dgm:prSet/>
      <dgm:spPr/>
      <dgm:t>
        <a:bodyPr/>
        <a:lstStyle/>
        <a:p>
          <a:endParaRPr lang="en-US"/>
        </a:p>
      </dgm:t>
    </dgm:pt>
    <dgm:pt modelId="{5E3A3407-F3A7-4E33-9E9A-0574CED5F0B7}" type="sibTrans" cxnId="{763781B3-8383-472F-A188-299E55FA6014}">
      <dgm:prSet/>
      <dgm:spPr/>
      <dgm:t>
        <a:bodyPr/>
        <a:lstStyle/>
        <a:p>
          <a:endParaRPr lang="en-US"/>
        </a:p>
      </dgm:t>
    </dgm:pt>
    <dgm:pt modelId="{5478CF5F-DA4D-4989-B72B-97801B2FBF51}" type="pres">
      <dgm:prSet presAssocID="{C8917F1F-4F0D-4338-922E-83BA3D04D39F}" presName="vert0" presStyleCnt="0">
        <dgm:presLayoutVars>
          <dgm:dir/>
          <dgm:animOne val="branch"/>
          <dgm:animLvl val="lvl"/>
        </dgm:presLayoutVars>
      </dgm:prSet>
      <dgm:spPr/>
    </dgm:pt>
    <dgm:pt modelId="{F6A575D0-ABFF-40A5-BA01-C5F0409273E8}" type="pres">
      <dgm:prSet presAssocID="{A4F4847C-66F2-4DB0-B540-407A480768F1}" presName="thickLine" presStyleLbl="alignNode1" presStyleIdx="0" presStyleCnt="4"/>
      <dgm:spPr/>
    </dgm:pt>
    <dgm:pt modelId="{4C9E263B-ED04-4D4C-9337-3DD217038BA2}" type="pres">
      <dgm:prSet presAssocID="{A4F4847C-66F2-4DB0-B540-407A480768F1}" presName="horz1" presStyleCnt="0"/>
      <dgm:spPr/>
    </dgm:pt>
    <dgm:pt modelId="{FA4D886F-F688-40FB-97EC-43EB546073EB}" type="pres">
      <dgm:prSet presAssocID="{A4F4847C-66F2-4DB0-B540-407A480768F1}" presName="tx1" presStyleLbl="revTx" presStyleIdx="0" presStyleCnt="4"/>
      <dgm:spPr/>
    </dgm:pt>
    <dgm:pt modelId="{2E178D60-65EE-47E8-8CEC-22D9864A82F6}" type="pres">
      <dgm:prSet presAssocID="{A4F4847C-66F2-4DB0-B540-407A480768F1}" presName="vert1" presStyleCnt="0"/>
      <dgm:spPr/>
    </dgm:pt>
    <dgm:pt modelId="{ADF6C29F-56DF-467C-A244-8B6AA1A536EC}" type="pres">
      <dgm:prSet presAssocID="{D3D929FD-74D4-42CD-9B78-A1974CA35F82}" presName="thickLine" presStyleLbl="alignNode1" presStyleIdx="1" presStyleCnt="4"/>
      <dgm:spPr/>
    </dgm:pt>
    <dgm:pt modelId="{02FB2BCF-D1F0-453C-A2D9-48BC9D283924}" type="pres">
      <dgm:prSet presAssocID="{D3D929FD-74D4-42CD-9B78-A1974CA35F82}" presName="horz1" presStyleCnt="0"/>
      <dgm:spPr/>
    </dgm:pt>
    <dgm:pt modelId="{BEA03D15-A8EF-44CA-9515-1FE13E6C68E1}" type="pres">
      <dgm:prSet presAssocID="{D3D929FD-74D4-42CD-9B78-A1974CA35F82}" presName="tx1" presStyleLbl="revTx" presStyleIdx="1" presStyleCnt="4"/>
      <dgm:spPr/>
    </dgm:pt>
    <dgm:pt modelId="{9C2DAA6F-9543-4EED-8FF5-B71219F931E6}" type="pres">
      <dgm:prSet presAssocID="{D3D929FD-74D4-42CD-9B78-A1974CA35F82}" presName="vert1" presStyleCnt="0"/>
      <dgm:spPr/>
    </dgm:pt>
    <dgm:pt modelId="{B09639FA-8C7B-4AC3-A6B9-BC4B1A8FDA8D}" type="pres">
      <dgm:prSet presAssocID="{51750579-5F4E-40AC-8984-3DD21109FF77}" presName="thickLine" presStyleLbl="alignNode1" presStyleIdx="2" presStyleCnt="4"/>
      <dgm:spPr/>
    </dgm:pt>
    <dgm:pt modelId="{0CBB16C7-BA7C-483B-8C19-035B6184C0FB}" type="pres">
      <dgm:prSet presAssocID="{51750579-5F4E-40AC-8984-3DD21109FF77}" presName="horz1" presStyleCnt="0"/>
      <dgm:spPr/>
    </dgm:pt>
    <dgm:pt modelId="{95CFFEF0-E606-40F0-AB1E-B021DB563874}" type="pres">
      <dgm:prSet presAssocID="{51750579-5F4E-40AC-8984-3DD21109FF77}" presName="tx1" presStyleLbl="revTx" presStyleIdx="2" presStyleCnt="4"/>
      <dgm:spPr/>
    </dgm:pt>
    <dgm:pt modelId="{519AB015-5570-467A-8D59-A072F3B4D6B8}" type="pres">
      <dgm:prSet presAssocID="{51750579-5F4E-40AC-8984-3DD21109FF77}" presName="vert1" presStyleCnt="0"/>
      <dgm:spPr/>
    </dgm:pt>
    <dgm:pt modelId="{2B2230F7-6493-4375-A8B5-F4F0F27A7C1D}" type="pres">
      <dgm:prSet presAssocID="{BDCDDCDF-2846-4805-AB00-847698BB44B4}" presName="thickLine" presStyleLbl="alignNode1" presStyleIdx="3" presStyleCnt="4"/>
      <dgm:spPr/>
    </dgm:pt>
    <dgm:pt modelId="{1D9F5DB6-2899-4441-9B93-09984BEED324}" type="pres">
      <dgm:prSet presAssocID="{BDCDDCDF-2846-4805-AB00-847698BB44B4}" presName="horz1" presStyleCnt="0"/>
      <dgm:spPr/>
    </dgm:pt>
    <dgm:pt modelId="{701D01C2-8BDC-4E45-8C78-EC506568103A}" type="pres">
      <dgm:prSet presAssocID="{BDCDDCDF-2846-4805-AB00-847698BB44B4}" presName="tx1" presStyleLbl="revTx" presStyleIdx="3" presStyleCnt="4"/>
      <dgm:spPr/>
    </dgm:pt>
    <dgm:pt modelId="{F00150BB-78DD-4187-8498-750B94E9CD36}" type="pres">
      <dgm:prSet presAssocID="{BDCDDCDF-2846-4805-AB00-847698BB44B4}" presName="vert1" presStyleCnt="0"/>
      <dgm:spPr/>
    </dgm:pt>
  </dgm:ptLst>
  <dgm:cxnLst>
    <dgm:cxn modelId="{EAB8A31C-0BA1-4502-ADB7-BBBF6D9E46DB}" type="presOf" srcId="{C8917F1F-4F0D-4338-922E-83BA3D04D39F}" destId="{5478CF5F-DA4D-4989-B72B-97801B2FBF51}" srcOrd="0" destOrd="0" presId="urn:microsoft.com/office/officeart/2008/layout/LinedList"/>
    <dgm:cxn modelId="{61ADB22F-4ABC-4AEE-AAC8-EBC5C913FF73}" srcId="{C8917F1F-4F0D-4338-922E-83BA3D04D39F}" destId="{A4F4847C-66F2-4DB0-B540-407A480768F1}" srcOrd="0" destOrd="0" parTransId="{4C5CA1B5-82EE-472E-A283-C673F491B1EE}" sibTransId="{EDD4E210-0572-489D-AE3F-E3DA16373D85}"/>
    <dgm:cxn modelId="{F995CB66-DE47-4CCC-B953-7CB5F4BF9122}" type="presOf" srcId="{BDCDDCDF-2846-4805-AB00-847698BB44B4}" destId="{701D01C2-8BDC-4E45-8C78-EC506568103A}" srcOrd="0" destOrd="0" presId="urn:microsoft.com/office/officeart/2008/layout/LinedList"/>
    <dgm:cxn modelId="{8D4CDAA7-BC0C-496B-A9D5-868159C6E225}" srcId="{C8917F1F-4F0D-4338-922E-83BA3D04D39F}" destId="{D3D929FD-74D4-42CD-9B78-A1974CA35F82}" srcOrd="1" destOrd="0" parTransId="{C21ACB59-7FFA-4CA0-AB3D-D4155C515929}" sibTransId="{3D2081C9-3542-4EFC-BBD5-E836EA9C9D2A}"/>
    <dgm:cxn modelId="{2FC1E8A7-753F-49DB-B8DC-16115C154455}" type="presOf" srcId="{D3D929FD-74D4-42CD-9B78-A1974CA35F82}" destId="{BEA03D15-A8EF-44CA-9515-1FE13E6C68E1}" srcOrd="0" destOrd="0" presId="urn:microsoft.com/office/officeart/2008/layout/LinedList"/>
    <dgm:cxn modelId="{4A84C7A9-6A8E-4D3B-B657-FDFD86997D6C}" type="presOf" srcId="{51750579-5F4E-40AC-8984-3DD21109FF77}" destId="{95CFFEF0-E606-40F0-AB1E-B021DB563874}" srcOrd="0" destOrd="0" presId="urn:microsoft.com/office/officeart/2008/layout/LinedList"/>
    <dgm:cxn modelId="{763781B3-8383-472F-A188-299E55FA6014}" srcId="{C8917F1F-4F0D-4338-922E-83BA3D04D39F}" destId="{BDCDDCDF-2846-4805-AB00-847698BB44B4}" srcOrd="3" destOrd="0" parTransId="{101B91CA-D9F9-4D44-BEDE-783FF53EFC97}" sibTransId="{5E3A3407-F3A7-4E33-9E9A-0574CED5F0B7}"/>
    <dgm:cxn modelId="{B3CE23DD-E81A-4AD4-8C53-E8EF162808E7}" type="presOf" srcId="{A4F4847C-66F2-4DB0-B540-407A480768F1}" destId="{FA4D886F-F688-40FB-97EC-43EB546073EB}" srcOrd="0" destOrd="0" presId="urn:microsoft.com/office/officeart/2008/layout/LinedList"/>
    <dgm:cxn modelId="{E5F750FA-0C2C-4F5B-9A21-0DF0D9242371}" srcId="{C8917F1F-4F0D-4338-922E-83BA3D04D39F}" destId="{51750579-5F4E-40AC-8984-3DD21109FF77}" srcOrd="2" destOrd="0" parTransId="{B79494C4-938E-4BB5-89B7-005ECC8BF909}" sibTransId="{1D749853-0D46-4BF2-97FD-A755E9DEE88A}"/>
    <dgm:cxn modelId="{DC04EF25-3FF5-4023-AD09-28F191248964}" type="presParOf" srcId="{5478CF5F-DA4D-4989-B72B-97801B2FBF51}" destId="{F6A575D0-ABFF-40A5-BA01-C5F0409273E8}" srcOrd="0" destOrd="0" presId="urn:microsoft.com/office/officeart/2008/layout/LinedList"/>
    <dgm:cxn modelId="{34DA3F34-AEF5-4D5F-BDBB-CB688060779F}" type="presParOf" srcId="{5478CF5F-DA4D-4989-B72B-97801B2FBF51}" destId="{4C9E263B-ED04-4D4C-9337-3DD217038BA2}" srcOrd="1" destOrd="0" presId="urn:microsoft.com/office/officeart/2008/layout/LinedList"/>
    <dgm:cxn modelId="{B984010D-754C-41DF-A48C-24B67F8DE1D4}" type="presParOf" srcId="{4C9E263B-ED04-4D4C-9337-3DD217038BA2}" destId="{FA4D886F-F688-40FB-97EC-43EB546073EB}" srcOrd="0" destOrd="0" presId="urn:microsoft.com/office/officeart/2008/layout/LinedList"/>
    <dgm:cxn modelId="{5B8691C0-4EF8-4FA6-A171-407A206F4F49}" type="presParOf" srcId="{4C9E263B-ED04-4D4C-9337-3DD217038BA2}" destId="{2E178D60-65EE-47E8-8CEC-22D9864A82F6}" srcOrd="1" destOrd="0" presId="urn:microsoft.com/office/officeart/2008/layout/LinedList"/>
    <dgm:cxn modelId="{C78E85C0-5BA3-4B64-A167-B5CF574BB484}" type="presParOf" srcId="{5478CF5F-DA4D-4989-B72B-97801B2FBF51}" destId="{ADF6C29F-56DF-467C-A244-8B6AA1A536EC}" srcOrd="2" destOrd="0" presId="urn:microsoft.com/office/officeart/2008/layout/LinedList"/>
    <dgm:cxn modelId="{AF9D0905-ADA8-4D18-83FC-F61D4F2E8FDF}" type="presParOf" srcId="{5478CF5F-DA4D-4989-B72B-97801B2FBF51}" destId="{02FB2BCF-D1F0-453C-A2D9-48BC9D283924}" srcOrd="3" destOrd="0" presId="urn:microsoft.com/office/officeart/2008/layout/LinedList"/>
    <dgm:cxn modelId="{D062C0A0-E2AD-48F8-AEDC-663C1C7F1239}" type="presParOf" srcId="{02FB2BCF-D1F0-453C-A2D9-48BC9D283924}" destId="{BEA03D15-A8EF-44CA-9515-1FE13E6C68E1}" srcOrd="0" destOrd="0" presId="urn:microsoft.com/office/officeart/2008/layout/LinedList"/>
    <dgm:cxn modelId="{A025187B-C16C-4606-A085-0F7707DD568F}" type="presParOf" srcId="{02FB2BCF-D1F0-453C-A2D9-48BC9D283924}" destId="{9C2DAA6F-9543-4EED-8FF5-B71219F931E6}" srcOrd="1" destOrd="0" presId="urn:microsoft.com/office/officeart/2008/layout/LinedList"/>
    <dgm:cxn modelId="{2738E65F-1973-469A-8A10-AF9D03061805}" type="presParOf" srcId="{5478CF5F-DA4D-4989-B72B-97801B2FBF51}" destId="{B09639FA-8C7B-4AC3-A6B9-BC4B1A8FDA8D}" srcOrd="4" destOrd="0" presId="urn:microsoft.com/office/officeart/2008/layout/LinedList"/>
    <dgm:cxn modelId="{9842D8C5-3BC2-4069-BA22-1E3F35E3EF84}" type="presParOf" srcId="{5478CF5F-DA4D-4989-B72B-97801B2FBF51}" destId="{0CBB16C7-BA7C-483B-8C19-035B6184C0FB}" srcOrd="5" destOrd="0" presId="urn:microsoft.com/office/officeart/2008/layout/LinedList"/>
    <dgm:cxn modelId="{7F7421CC-68F9-460A-91E9-ED934E9A6256}" type="presParOf" srcId="{0CBB16C7-BA7C-483B-8C19-035B6184C0FB}" destId="{95CFFEF0-E606-40F0-AB1E-B021DB563874}" srcOrd="0" destOrd="0" presId="urn:microsoft.com/office/officeart/2008/layout/LinedList"/>
    <dgm:cxn modelId="{847CE025-3427-401E-A6EE-21AD2D3D53D5}" type="presParOf" srcId="{0CBB16C7-BA7C-483B-8C19-035B6184C0FB}" destId="{519AB015-5570-467A-8D59-A072F3B4D6B8}" srcOrd="1" destOrd="0" presId="urn:microsoft.com/office/officeart/2008/layout/LinedList"/>
    <dgm:cxn modelId="{C778B8AB-8344-40C5-8076-725EB8D4F6C8}" type="presParOf" srcId="{5478CF5F-DA4D-4989-B72B-97801B2FBF51}" destId="{2B2230F7-6493-4375-A8B5-F4F0F27A7C1D}" srcOrd="6" destOrd="0" presId="urn:microsoft.com/office/officeart/2008/layout/LinedList"/>
    <dgm:cxn modelId="{FBDE4B80-8030-46A1-A9CF-1D2C14AFCAB5}" type="presParOf" srcId="{5478CF5F-DA4D-4989-B72B-97801B2FBF51}" destId="{1D9F5DB6-2899-4441-9B93-09984BEED324}" srcOrd="7" destOrd="0" presId="urn:microsoft.com/office/officeart/2008/layout/LinedList"/>
    <dgm:cxn modelId="{2B0CA900-ED44-4A55-99DD-DE269124EF33}" type="presParOf" srcId="{1D9F5DB6-2899-4441-9B93-09984BEED324}" destId="{701D01C2-8BDC-4E45-8C78-EC506568103A}" srcOrd="0" destOrd="0" presId="urn:microsoft.com/office/officeart/2008/layout/LinedList"/>
    <dgm:cxn modelId="{18B2389D-DB0E-4E07-9D73-D274ADA9A6D1}" type="presParOf" srcId="{1D9F5DB6-2899-4441-9B93-09984BEED324}" destId="{F00150BB-78DD-4187-8498-750B94E9C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6F30B-5426-4C7D-9E3C-1B315CE6F4BA}">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10306-E057-4550-AA70-4F7FBC96FFB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D4701A-839D-4700-9A2E-35AA1CBB719E}">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da-DK" sz="2200" kern="1200"/>
            <a:t>Når vi spørger de unge svarer de:</a:t>
          </a:r>
          <a:endParaRPr lang="en-US" sz="2200" kern="1200"/>
        </a:p>
      </dsp:txBody>
      <dsp:txXfrm>
        <a:off x="1429899" y="2442"/>
        <a:ext cx="5083704" cy="1238008"/>
      </dsp:txXfrm>
    </dsp:sp>
    <dsp:sp modelId="{14FC8A20-53DB-4D7C-947B-4451827579CB}">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14F79-F8C1-4EC8-85B0-2E76AB75F369}">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9EED93-E695-4A35-91CC-94B75A33F502}">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da-DK" sz="2200" kern="1200"/>
            <a:t>Det gør vi selv!</a:t>
          </a:r>
          <a:endParaRPr lang="en-US" sz="2200" kern="1200"/>
        </a:p>
      </dsp:txBody>
      <dsp:txXfrm>
        <a:off x="1429899" y="1549953"/>
        <a:ext cx="5083704" cy="1238008"/>
      </dsp:txXfrm>
    </dsp:sp>
    <dsp:sp modelId="{92FEDF94-DEBD-49FC-98BC-97DFC5876EBD}">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C81AC-CDDB-4020-B3EF-06550B358D89}">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23C44-278C-44ED-A9A5-22E63BAC657F}">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da-DK" sz="2200" kern="1200"/>
            <a:t>Det gør ”samfundet”……</a:t>
          </a:r>
          <a:endParaRPr lang="en-US" sz="2200" kern="1200"/>
        </a:p>
      </dsp:txBody>
      <dsp:txXfrm>
        <a:off x="1429899" y="3097464"/>
        <a:ext cx="5083704" cy="1238008"/>
      </dsp:txXfrm>
    </dsp:sp>
    <dsp:sp modelId="{06BCAB95-58F0-45ED-949C-F4A7ED9FE742}">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CE658-3CF9-4E59-BA94-021C2805B22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DD17C-6E1B-495A-AD5F-2BD0CEE94325}">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da-DK" sz="2200" kern="1200"/>
            <a:t>Og forældrene , men det pres er som oftest uudtalt!</a:t>
          </a:r>
          <a:endParaRPr lang="en-US" sz="2200" kern="1200"/>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575D0-ABFF-40A5-BA01-C5F0409273E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D886F-F688-40FB-97EC-43EB546073EB}">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t>Hvordan kan vi blive bedre til at italesætte den transferværdi der er mellem skole, idræt og de øvrige livsarenaer?</a:t>
          </a:r>
          <a:endParaRPr lang="en-US" sz="2500" kern="1200"/>
        </a:p>
      </dsp:txBody>
      <dsp:txXfrm>
        <a:off x="0" y="0"/>
        <a:ext cx="6492875" cy="1276350"/>
      </dsp:txXfrm>
    </dsp:sp>
    <dsp:sp modelId="{ADF6C29F-56DF-467C-A244-8B6AA1A536EC}">
      <dsp:nvSpPr>
        <dsp:cNvPr id="0" name=""/>
        <dsp:cNvSpPr/>
      </dsp:nvSpPr>
      <dsp:spPr>
        <a:xfrm>
          <a:off x="0" y="1276350"/>
          <a:ext cx="6492875" cy="0"/>
        </a:xfrm>
        <a:prstGeom prst="line">
          <a:avLst/>
        </a:prstGeom>
        <a:solidFill>
          <a:schemeClr val="accent2">
            <a:hueOff val="2402804"/>
            <a:satOff val="3666"/>
            <a:lumOff val="131"/>
            <a:alphaOff val="0"/>
          </a:schemeClr>
        </a:solidFill>
        <a:ln w="12700" cap="flat" cmpd="sng" algn="ctr">
          <a:solidFill>
            <a:schemeClr val="accent2">
              <a:hueOff val="2402804"/>
              <a:satOff val="3666"/>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A03D15-A8EF-44CA-9515-1FE13E6C68E1}">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t>Hvordan kan vi blive bedre til at ”nyde” tilværelsen som ungdomsatlet….?</a:t>
          </a:r>
          <a:endParaRPr lang="en-US" sz="2500" kern="1200"/>
        </a:p>
      </dsp:txBody>
      <dsp:txXfrm>
        <a:off x="0" y="1276350"/>
        <a:ext cx="6492875" cy="1276350"/>
      </dsp:txXfrm>
    </dsp:sp>
    <dsp:sp modelId="{B09639FA-8C7B-4AC3-A6B9-BC4B1A8FDA8D}">
      <dsp:nvSpPr>
        <dsp:cNvPr id="0" name=""/>
        <dsp:cNvSpPr/>
      </dsp:nvSpPr>
      <dsp:spPr>
        <a:xfrm>
          <a:off x="0" y="2552700"/>
          <a:ext cx="6492875" cy="0"/>
        </a:xfrm>
        <a:prstGeom prst="line">
          <a:avLst/>
        </a:prstGeom>
        <a:solidFill>
          <a:schemeClr val="accent2">
            <a:hueOff val="4805608"/>
            <a:satOff val="7333"/>
            <a:lumOff val="262"/>
            <a:alphaOff val="0"/>
          </a:schemeClr>
        </a:solidFill>
        <a:ln w="12700" cap="flat" cmpd="sng" algn="ctr">
          <a:solidFill>
            <a:schemeClr val="accent2">
              <a:hueOff val="4805608"/>
              <a:satOff val="7333"/>
              <a:lumOff val="2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FFEF0-E606-40F0-AB1E-B021DB563874}">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t>Hvordan kan vi skabe flere ”frikvarterer”?</a:t>
          </a:r>
          <a:endParaRPr lang="en-US" sz="2500" kern="1200"/>
        </a:p>
      </dsp:txBody>
      <dsp:txXfrm>
        <a:off x="0" y="2552700"/>
        <a:ext cx="6492875" cy="1276350"/>
      </dsp:txXfrm>
    </dsp:sp>
    <dsp:sp modelId="{2B2230F7-6493-4375-A8B5-F4F0F27A7C1D}">
      <dsp:nvSpPr>
        <dsp:cNvPr id="0" name=""/>
        <dsp:cNvSpPr/>
      </dsp:nvSpPr>
      <dsp:spPr>
        <a:xfrm>
          <a:off x="0" y="3829050"/>
          <a:ext cx="6492875" cy="0"/>
        </a:xfrm>
        <a:prstGeom prst="line">
          <a:avLst/>
        </a:prstGeom>
        <a:solidFill>
          <a:schemeClr val="accent2">
            <a:hueOff val="7208412"/>
            <a:satOff val="10999"/>
            <a:lumOff val="393"/>
            <a:alphaOff val="0"/>
          </a:schemeClr>
        </a:solidFill>
        <a:ln w="12700" cap="flat" cmpd="sng" algn="ctr">
          <a:solidFill>
            <a:schemeClr val="accent2">
              <a:hueOff val="7208412"/>
              <a:satOff val="10999"/>
              <a:lumOff val="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D01C2-8BDC-4E45-8C78-EC506568103A}">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a-DK" sz="2500" kern="1200"/>
            <a:t>Hvad kan vi gøre for at etablere ”robuste” talentmiljøer – hvor det er miljøet der er robust? </a:t>
          </a:r>
          <a:endParaRPr lang="en-US" sz="2500" kern="1200"/>
        </a:p>
      </dsp:txBody>
      <dsp:txXfrm>
        <a:off x="0" y="3829050"/>
        <a:ext cx="6492875" cy="12763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663DC-2F56-4C61-AB37-644D425B68A5}" type="datetimeFigureOut">
              <a:rPr lang="da-DK" smtClean="0"/>
              <a:t>04-12-2019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B66F9-FFDB-402E-9980-796AF70CA018}" type="slidenum">
              <a:rPr lang="da-DK" smtClean="0"/>
              <a:t>‹nr.›</a:t>
            </a:fld>
            <a:endParaRPr lang="da-DK"/>
          </a:p>
        </p:txBody>
      </p:sp>
    </p:spTree>
    <p:extLst>
      <p:ext uri="{BB962C8B-B14F-4D97-AF65-F5344CB8AC3E}">
        <p14:creationId xmlns:p14="http://schemas.microsoft.com/office/powerpoint/2010/main" val="1004649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dsholder til diasbillede 1">
            <a:extLst>
              <a:ext uri="{FF2B5EF4-FFF2-40B4-BE49-F238E27FC236}">
                <a16:creationId xmlns:a16="http://schemas.microsoft.com/office/drawing/2014/main" id="{30F9C4A6-0E2E-4C94-AC6F-CED5EAED1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Pladsholder til noter 2">
            <a:extLst>
              <a:ext uri="{FF2B5EF4-FFF2-40B4-BE49-F238E27FC236}">
                <a16:creationId xmlns:a16="http://schemas.microsoft.com/office/drawing/2014/main" id="{6CD8C2B7-47F1-491A-8932-859A27EC34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26628" name="Pladsholder til diasnummer 3">
            <a:extLst>
              <a:ext uri="{FF2B5EF4-FFF2-40B4-BE49-F238E27FC236}">
                <a16:creationId xmlns:a16="http://schemas.microsoft.com/office/drawing/2014/main" id="{13238C94-D60D-43D4-93B4-06ACDC6BA0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CFE386E-8249-49FC-80A1-DB0B7D191E66}" type="slidenum">
              <a:rPr lang="da-DK" altLang="da-DK" smtClean="0">
                <a:latin typeface="Arial" panose="020B0604020202020204" pitchFamily="34" charset="0"/>
              </a:rPr>
              <a:pPr fontAlgn="base">
                <a:spcBef>
                  <a:spcPct val="0"/>
                </a:spcBef>
                <a:spcAft>
                  <a:spcPct val="0"/>
                </a:spcAft>
              </a:pPr>
              <a:t>44</a:t>
            </a:fld>
            <a:endParaRPr lang="da-DK" altLang="da-DK">
              <a:latin typeface="Arial" panose="020B0604020202020204" pitchFamily="34" charset="0"/>
            </a:endParaRPr>
          </a:p>
        </p:txBody>
      </p:sp>
    </p:spTree>
    <p:extLst>
      <p:ext uri="{BB962C8B-B14F-4D97-AF65-F5344CB8AC3E}">
        <p14:creationId xmlns:p14="http://schemas.microsoft.com/office/powerpoint/2010/main" val="369003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dsholder til diasbillede 1">
            <a:extLst>
              <a:ext uri="{FF2B5EF4-FFF2-40B4-BE49-F238E27FC236}">
                <a16:creationId xmlns:a16="http://schemas.microsoft.com/office/drawing/2014/main" id="{2E2ACBE0-59E8-4C72-B11E-DD4F166C29E7}"/>
              </a:ext>
            </a:extLst>
          </p:cNvPr>
          <p:cNvSpPr>
            <a:spLocks noGrp="1" noRot="1" noChangeAspect="1" noChangeArrowheads="1" noTextEdit="1"/>
          </p:cNvSpPr>
          <p:nvPr>
            <p:ph type="sldImg"/>
          </p:nvPr>
        </p:nvSpPr>
        <p:spPr>
          <a:noFill/>
          <a:ln/>
          <a:extLst>
            <a:ext uri="{909E8E84-426E-40DD-AFC4-6F175D3DCCD1}">
              <a14:hiddenFill xmlns:a14="http://schemas.microsoft.com/office/drawing/2010/main">
                <a:solidFill>
                  <a:srgbClr val="FFFFFF"/>
                </a:solidFill>
              </a14:hiddenFill>
            </a:ext>
          </a:extLst>
        </p:spPr>
      </p:sp>
      <p:sp>
        <p:nvSpPr>
          <p:cNvPr id="53251" name="Pladsholder til noter 2">
            <a:extLst>
              <a:ext uri="{FF2B5EF4-FFF2-40B4-BE49-F238E27FC236}">
                <a16:creationId xmlns:a16="http://schemas.microsoft.com/office/drawing/2014/main" id="{D497909B-F43C-4C60-BC05-94887D82A85F}"/>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p>
        </p:txBody>
      </p:sp>
    </p:spTree>
    <p:extLst>
      <p:ext uri="{BB962C8B-B14F-4D97-AF65-F5344CB8AC3E}">
        <p14:creationId xmlns:p14="http://schemas.microsoft.com/office/powerpoint/2010/main" val="351779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6D8116A-8AEE-B343-A64F-6FB4AF2BB5CF}" type="slidenum">
              <a:rPr lang="da-DK" smtClean="0"/>
              <a:t>68</a:t>
            </a:fld>
            <a:endParaRPr lang="da-DK"/>
          </a:p>
        </p:txBody>
      </p:sp>
    </p:spTree>
    <p:extLst>
      <p:ext uri="{BB962C8B-B14F-4D97-AF65-F5344CB8AC3E}">
        <p14:creationId xmlns:p14="http://schemas.microsoft.com/office/powerpoint/2010/main" val="152363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dsholder til diasbillede 1">
            <a:extLst>
              <a:ext uri="{FF2B5EF4-FFF2-40B4-BE49-F238E27FC236}">
                <a16:creationId xmlns:a16="http://schemas.microsoft.com/office/drawing/2014/main" id="{0D078F97-F87F-4D95-A8E1-0BF4FD5F28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Pladsholder til noter 2">
            <a:extLst>
              <a:ext uri="{FF2B5EF4-FFF2-40B4-BE49-F238E27FC236}">
                <a16:creationId xmlns:a16="http://schemas.microsoft.com/office/drawing/2014/main" id="{786D15A0-7C0E-40F5-BDCB-A307995A415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4320" indent="-274320" eaLnBrk="1" fontAlgn="auto" hangingPunct="1">
              <a:spcBef>
                <a:spcPct val="20000"/>
              </a:spcBef>
              <a:spcAft>
                <a:spcPts val="0"/>
              </a:spcAft>
              <a:buClr>
                <a:srgbClr val="AD0101"/>
              </a:buClr>
              <a:buFont typeface="Arial" pitchFamily="34" charset="0"/>
              <a:buChar char="•"/>
              <a:defRPr/>
            </a:pPr>
            <a:r>
              <a:rPr lang="da-DK" dirty="0">
                <a:solidFill>
                  <a:srgbClr val="303030"/>
                </a:solidFill>
              </a:rPr>
              <a:t>Forventningen er, at forældrene godt må spørge ind til uddannelsesvalg og karriere – men de skal blot ikke have for høje forventninger her og nu. </a:t>
            </a:r>
          </a:p>
          <a:p>
            <a:pPr marL="274320" indent="-274320" eaLnBrk="1" fontAlgn="auto" hangingPunct="1">
              <a:spcBef>
                <a:spcPct val="20000"/>
              </a:spcBef>
              <a:spcAft>
                <a:spcPts val="0"/>
              </a:spcAft>
              <a:buClr>
                <a:srgbClr val="AD0101"/>
              </a:buClr>
              <a:buFont typeface="Arial" pitchFamily="34" charset="0"/>
              <a:buChar char="•"/>
              <a:defRPr/>
            </a:pPr>
            <a:r>
              <a:rPr lang="da-DK" dirty="0">
                <a:solidFill>
                  <a:srgbClr val="303030"/>
                </a:solidFill>
              </a:rPr>
              <a:t>57 pct. ønsker derfor generel uddannelsesvejledning.</a:t>
            </a:r>
          </a:p>
          <a:p>
            <a:pPr marL="274320" indent="-274320" eaLnBrk="1" fontAlgn="auto" hangingPunct="1">
              <a:spcBef>
                <a:spcPct val="20000"/>
              </a:spcBef>
              <a:spcAft>
                <a:spcPts val="0"/>
              </a:spcAft>
              <a:buClr>
                <a:srgbClr val="AD0101"/>
              </a:buClr>
              <a:buFont typeface="Arial" pitchFamily="34" charset="0"/>
              <a:buChar char="•"/>
              <a:defRPr/>
            </a:pPr>
            <a:r>
              <a:rPr lang="da-DK" dirty="0">
                <a:solidFill>
                  <a:srgbClr val="303030"/>
                </a:solidFill>
              </a:rPr>
              <a:t>43 pct. ønsker mere konkret hjælp til lektier – samtidig med, at  23 pct. ønsker, at deres forældre har færre forventninger til deres skolearbejde.</a:t>
            </a:r>
          </a:p>
          <a:p>
            <a:pPr marL="274320" indent="-274320" eaLnBrk="1" fontAlgn="t" hangingPunct="1">
              <a:spcBef>
                <a:spcPct val="20000"/>
              </a:spcBef>
              <a:spcAft>
                <a:spcPts val="0"/>
              </a:spcAft>
              <a:buClr>
                <a:srgbClr val="AD0101"/>
              </a:buClr>
              <a:buFont typeface="Arial" pitchFamily="34" charset="0"/>
              <a:buChar char="•"/>
              <a:defRPr/>
            </a:pPr>
            <a:r>
              <a:rPr lang="da-DK" dirty="0">
                <a:solidFill>
                  <a:srgbClr val="303030"/>
                </a:solidFill>
              </a:rPr>
              <a:t>54 pct. i højere grad snakker med mig, hvad der foregår i mit liv.</a:t>
            </a:r>
          </a:p>
          <a:p>
            <a:pPr marL="274320" indent="-274320" eaLnBrk="1" fontAlgn="t" hangingPunct="1">
              <a:spcBef>
                <a:spcPct val="20000"/>
              </a:spcBef>
              <a:spcAft>
                <a:spcPts val="0"/>
              </a:spcAft>
              <a:buClr>
                <a:srgbClr val="AD0101"/>
              </a:buClr>
              <a:buFont typeface="Arial" pitchFamily="34" charset="0"/>
              <a:buChar char="•"/>
              <a:defRPr/>
            </a:pPr>
            <a:r>
              <a:rPr lang="da-DK" dirty="0">
                <a:solidFill>
                  <a:srgbClr val="303030"/>
                </a:solidFill>
              </a:rPr>
              <a:t>Samtalebehovet er tilsyneladende ikke dækket ind – men det er ikke kun de voksnes skyld – eleverne har som udgangspunkt heller ikke tid – fordi de netop gerne vil nå det hele …</a:t>
            </a:r>
          </a:p>
          <a:p>
            <a:pPr marL="274320" indent="-274320" eaLnBrk="1" fontAlgn="t" hangingPunct="1">
              <a:spcBef>
                <a:spcPct val="20000"/>
              </a:spcBef>
              <a:spcAft>
                <a:spcPts val="0"/>
              </a:spcAft>
              <a:buClr>
                <a:srgbClr val="AD0101"/>
              </a:buClr>
              <a:buFont typeface="Arial" pitchFamily="34" charset="0"/>
              <a:buChar char="•"/>
              <a:defRPr/>
            </a:pPr>
            <a:endParaRPr lang="da-DK" dirty="0">
              <a:solidFill>
                <a:srgbClr val="303030"/>
              </a:solidFill>
            </a:endParaRPr>
          </a:p>
          <a:p>
            <a:pPr marL="320040" lvl="1" eaLnBrk="1" fontAlgn="auto" hangingPunct="1">
              <a:lnSpc>
                <a:spcPct val="85000"/>
              </a:lnSpc>
              <a:spcBef>
                <a:spcPct val="20000"/>
              </a:spcBef>
              <a:spcAft>
                <a:spcPts val="0"/>
              </a:spcAft>
              <a:buClr>
                <a:srgbClr val="AD0101"/>
              </a:buClr>
              <a:buFont typeface="Arial" pitchFamily="34" charset="0"/>
              <a:buNone/>
              <a:defRPr/>
            </a:pPr>
            <a:endParaRPr lang="en-GB" dirty="0">
              <a:solidFill>
                <a:srgbClr val="303030"/>
              </a:solidFill>
            </a:endParaRPr>
          </a:p>
          <a:p>
            <a:pPr>
              <a:defRPr/>
            </a:pPr>
            <a:endParaRPr lang="da-DK" dirty="0"/>
          </a:p>
        </p:txBody>
      </p:sp>
      <p:sp>
        <p:nvSpPr>
          <p:cNvPr id="55300" name="Pladsholder til diasnummer 3">
            <a:extLst>
              <a:ext uri="{FF2B5EF4-FFF2-40B4-BE49-F238E27FC236}">
                <a16:creationId xmlns:a16="http://schemas.microsoft.com/office/drawing/2014/main" id="{2309A98D-C496-47B2-93CD-1544FEEE3B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1A5B0A5-AA79-427B-AC43-DD23266848C0}" type="slidenum">
              <a:rPr lang="da-DK" altLang="da-DK" smtClean="0">
                <a:latin typeface="Arial" panose="020B0604020202020204" pitchFamily="34" charset="0"/>
              </a:rPr>
              <a:pPr fontAlgn="base">
                <a:spcBef>
                  <a:spcPct val="0"/>
                </a:spcBef>
                <a:spcAft>
                  <a:spcPct val="0"/>
                </a:spcAft>
              </a:pPr>
              <a:t>75</a:t>
            </a:fld>
            <a:endParaRPr lang="da-DK" altLang="da-DK">
              <a:latin typeface="Arial" panose="020B0604020202020204" pitchFamily="34" charset="0"/>
            </a:endParaRPr>
          </a:p>
        </p:txBody>
      </p:sp>
    </p:spTree>
    <p:extLst>
      <p:ext uri="{BB962C8B-B14F-4D97-AF65-F5344CB8AC3E}">
        <p14:creationId xmlns:p14="http://schemas.microsoft.com/office/powerpoint/2010/main" val="385166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FB7E686-C415-4907-BBFB-E323D4167D4D}" type="datetimeFigureOut">
              <a:rPr lang="da-DK" smtClean="0"/>
              <a:t>04-12-2019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61509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FB7E686-C415-4907-BBFB-E323D4167D4D}" type="datetimeFigureOut">
              <a:rPr lang="da-DK" smtClean="0"/>
              <a:t>04-12-2019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161320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FB7E686-C415-4907-BBFB-E323D4167D4D}" type="datetimeFigureOut">
              <a:rPr lang="da-DK" smtClean="0"/>
              <a:t>04-12-2019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110069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dholdsside lysgrå-bg">
    <p:bg>
      <p:bgPr>
        <a:solidFill>
          <a:schemeClr val="accent5"/>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838200" y="2707367"/>
            <a:ext cx="10515600" cy="3214461"/>
          </a:xfrm>
        </p:spPr>
        <p:txBody>
          <a:bodyPr>
            <a:normAutofit/>
          </a:bodyPr>
          <a:lstStyle>
            <a:lvl1pPr marL="342900" indent="-342900">
              <a:buFont typeface="Arial" panose="020B0604020202020204" pitchFamily="34" charset="0"/>
              <a:buChar char="•"/>
              <a:defRPr sz="2400"/>
            </a:lvl1pPr>
          </a:lstStyle>
          <a:p>
            <a:pPr lvl="0"/>
            <a:r>
              <a:rPr lang="da-DK" dirty="0"/>
              <a:t>Mit punkt</a:t>
            </a:r>
          </a:p>
          <a:p>
            <a:pPr lvl="0"/>
            <a:r>
              <a:rPr lang="da-DK" dirty="0"/>
              <a:t>Mit punkt</a:t>
            </a:r>
          </a:p>
          <a:p>
            <a:pPr lvl="0"/>
            <a:r>
              <a:rPr lang="da-DK" dirty="0"/>
              <a:t>(lys grå baggrund)</a:t>
            </a:r>
          </a:p>
        </p:txBody>
      </p:sp>
      <p:sp>
        <p:nvSpPr>
          <p:cNvPr id="4" name="Pladsholder til dato 3"/>
          <p:cNvSpPr>
            <a:spLocks noGrp="1"/>
          </p:cNvSpPr>
          <p:nvPr>
            <p:ph type="dt" sz="half" idx="10"/>
          </p:nvPr>
        </p:nvSpPr>
        <p:spPr/>
        <p:txBody>
          <a:bodyPr/>
          <a:lstStyle/>
          <a:p>
            <a:fld id="{EA740F59-5D42-4195-AFF5-E22438431493}" type="datetimeFigureOut">
              <a:rPr lang="da-DK" smtClean="0"/>
              <a:t>04-12-2019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263FE9CE-21B3-40BF-82AC-5327D0DDDD53}" type="slidenum">
              <a:rPr lang="da-DK" smtClean="0"/>
              <a:t>‹nr.›</a:t>
            </a:fld>
            <a:endParaRPr lang="da-DK"/>
          </a:p>
        </p:txBody>
      </p:sp>
      <p:sp>
        <p:nvSpPr>
          <p:cNvPr id="7" name="Rektangel 6"/>
          <p:cNvSpPr/>
          <p:nvPr userDrawn="1"/>
        </p:nvSpPr>
        <p:spPr>
          <a:xfrm>
            <a:off x="952500" y="2392135"/>
            <a:ext cx="664029" cy="97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p:cNvSpPr>
            <a:spLocks noGrp="1"/>
          </p:cNvSpPr>
          <p:nvPr>
            <p:ph type="ctrTitle" hasCustomPrompt="1"/>
          </p:nvPr>
        </p:nvSpPr>
        <p:spPr>
          <a:xfrm>
            <a:off x="838200" y="286203"/>
            <a:ext cx="6145607" cy="1905000"/>
          </a:xfrm>
        </p:spPr>
        <p:txBody>
          <a:bodyPr anchor="b">
            <a:noAutofit/>
          </a:bodyPr>
          <a:lstStyle>
            <a:lvl1pPr algn="l">
              <a:defRPr sz="3200">
                <a:solidFill>
                  <a:schemeClr val="tx1"/>
                </a:solidFill>
              </a:defRPr>
            </a:lvl1pPr>
          </a:lstStyle>
          <a:p>
            <a:r>
              <a:rPr lang="da-DK" dirty="0"/>
              <a:t>OVERSKIRFT HUSK STORE BOGSTAVER </a:t>
            </a:r>
          </a:p>
        </p:txBody>
      </p:sp>
    </p:spTree>
    <p:extLst>
      <p:ext uri="{BB962C8B-B14F-4D97-AF65-F5344CB8AC3E}">
        <p14:creationId xmlns:p14="http://schemas.microsoft.com/office/powerpoint/2010/main" val="2101002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19" name="Shape 19"/>
          <p:cNvSpPr>
            <a:spLocks noGrp="1"/>
          </p:cNvSpPr>
          <p:nvPr>
            <p:ph type="title"/>
          </p:nvPr>
        </p:nvSpPr>
        <p:spPr>
          <a:xfrm>
            <a:off x="892970" y="312540"/>
            <a:ext cx="10406063" cy="1518047"/>
          </a:xfrm>
          <a:prstGeom prst="rect">
            <a:avLst/>
          </a:prstGeom>
        </p:spPr>
        <p:txBody>
          <a:bodyPr lIns="0" tIns="0" rIns="0" bIns="0" anchor="ctr">
            <a:normAutofit/>
          </a:bodyPr>
          <a:lstStyle>
            <a:lvl1pPr defTabSz="410751">
              <a:defRPr sz="5625">
                <a:latin typeface="Helvetica Light"/>
                <a:ea typeface="Helvetica Light"/>
                <a:cs typeface="Helvetica Light"/>
                <a:sym typeface="Helvetica Light"/>
              </a:defRPr>
            </a:lvl1pPr>
          </a:lstStyle>
          <a:p>
            <a:pPr lvl="0">
              <a:defRPr sz="1800"/>
            </a:pPr>
            <a:r>
              <a:rPr sz="5625"/>
              <a:t>Titeltekst</a:t>
            </a:r>
          </a:p>
        </p:txBody>
      </p:sp>
      <p:sp>
        <p:nvSpPr>
          <p:cNvPr id="20" name="Shape 20"/>
          <p:cNvSpPr>
            <a:spLocks noGrp="1"/>
          </p:cNvSpPr>
          <p:nvPr>
            <p:ph type="body" idx="1"/>
          </p:nvPr>
        </p:nvSpPr>
        <p:spPr>
          <a:xfrm>
            <a:off x="892970" y="1830587"/>
            <a:ext cx="10406063" cy="4420195"/>
          </a:xfrm>
          <a:prstGeom prst="rect">
            <a:avLst/>
          </a:prstGeom>
        </p:spPr>
        <p:txBody>
          <a:bodyPr lIns="0" tIns="0" rIns="0" bIns="0" anchor="ctr">
            <a:normAutofit/>
          </a:bodyPr>
          <a:lstStyle>
            <a:lvl1pPr marL="312528" indent="-312528" algn="l" defTabSz="410751">
              <a:spcBef>
                <a:spcPts val="2953"/>
              </a:spcBef>
              <a:buSzPct val="75000"/>
              <a:buChar char="•"/>
              <a:defRPr sz="2531">
                <a:latin typeface="Helvetica Light"/>
                <a:ea typeface="Helvetica Light"/>
                <a:cs typeface="Helvetica Light"/>
                <a:sym typeface="Helvetica Light"/>
              </a:defRPr>
            </a:lvl1pPr>
            <a:lvl2pPr marL="625056" indent="-312528" algn="l" defTabSz="410751">
              <a:spcBef>
                <a:spcPts val="2953"/>
              </a:spcBef>
              <a:buSzPct val="75000"/>
              <a:buChar char="•"/>
              <a:defRPr sz="2531">
                <a:latin typeface="Helvetica Light"/>
                <a:ea typeface="Helvetica Light"/>
                <a:cs typeface="Helvetica Light"/>
                <a:sym typeface="Helvetica Light"/>
              </a:defRPr>
            </a:lvl2pPr>
            <a:lvl3pPr marL="937584" indent="-312528" algn="l" defTabSz="410751">
              <a:spcBef>
                <a:spcPts val="2953"/>
              </a:spcBef>
              <a:buSzPct val="75000"/>
              <a:buChar char="•"/>
              <a:defRPr sz="2531">
                <a:latin typeface="Helvetica Light"/>
                <a:ea typeface="Helvetica Light"/>
                <a:cs typeface="Helvetica Light"/>
                <a:sym typeface="Helvetica Light"/>
              </a:defRPr>
            </a:lvl3pPr>
            <a:lvl4pPr marL="1250112" indent="-312528" algn="l" defTabSz="410751">
              <a:spcBef>
                <a:spcPts val="2953"/>
              </a:spcBef>
              <a:buSzPct val="75000"/>
              <a:buChar char="•"/>
              <a:defRPr sz="2531">
                <a:latin typeface="Helvetica Light"/>
                <a:ea typeface="Helvetica Light"/>
                <a:cs typeface="Helvetica Light"/>
                <a:sym typeface="Helvetica Light"/>
              </a:defRPr>
            </a:lvl4pPr>
            <a:lvl5pPr marL="1562640" indent="-312528" algn="l" defTabSz="410751">
              <a:spcBef>
                <a:spcPts val="2953"/>
              </a:spcBef>
              <a:buSzPct val="75000"/>
              <a:buChar char="•"/>
              <a:defRPr sz="2531">
                <a:latin typeface="Helvetica Light"/>
                <a:ea typeface="Helvetica Light"/>
                <a:cs typeface="Helvetica Light"/>
                <a:sym typeface="Helvetica Light"/>
              </a:defRPr>
            </a:lvl5pPr>
          </a:lstStyle>
          <a:p>
            <a:pPr lvl="0">
              <a:defRPr sz="1800"/>
            </a:pPr>
            <a:r>
              <a:rPr sz="2531"/>
              <a:t>Brødtekst, niveau et</a:t>
            </a:r>
          </a:p>
          <a:p>
            <a:pPr lvl="1">
              <a:defRPr sz="1800"/>
            </a:pPr>
            <a:r>
              <a:rPr sz="2531"/>
              <a:t>Brødtekst, niveau to</a:t>
            </a:r>
          </a:p>
          <a:p>
            <a:pPr lvl="2">
              <a:defRPr sz="1800"/>
            </a:pPr>
            <a:r>
              <a:rPr sz="2531"/>
              <a:t>Brødtekst, niveau tre</a:t>
            </a:r>
          </a:p>
          <a:p>
            <a:pPr lvl="3">
              <a:defRPr sz="1800"/>
            </a:pPr>
            <a:r>
              <a:rPr sz="2531"/>
              <a:t>Brødtekst, niveau fire</a:t>
            </a:r>
          </a:p>
          <a:p>
            <a:pPr lvl="4">
              <a:defRPr sz="1800"/>
            </a:pPr>
            <a:r>
              <a:rPr sz="2531"/>
              <a:t>Brødtekst, niveau fem</a:t>
            </a:r>
          </a:p>
        </p:txBody>
      </p:sp>
    </p:spTree>
    <p:extLst>
      <p:ext uri="{BB962C8B-B14F-4D97-AF65-F5344CB8AC3E}">
        <p14:creationId xmlns:p14="http://schemas.microsoft.com/office/powerpoint/2010/main" val="4479535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FB7E686-C415-4907-BBFB-E323D4167D4D}" type="datetimeFigureOut">
              <a:rPr lang="da-DK" smtClean="0"/>
              <a:t>04-12-2019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425649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FB7E686-C415-4907-BBFB-E323D4167D4D}" type="datetimeFigureOut">
              <a:rPr lang="da-DK" smtClean="0"/>
              <a:t>04-12-2019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144150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FB7E686-C415-4907-BBFB-E323D4167D4D}" type="datetimeFigureOut">
              <a:rPr lang="da-DK" smtClean="0"/>
              <a:t>04-12-2019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80490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FB7E686-C415-4907-BBFB-E323D4167D4D}" type="datetimeFigureOut">
              <a:rPr lang="da-DK" smtClean="0"/>
              <a:t>04-12-2019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104281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FB7E686-C415-4907-BBFB-E323D4167D4D}" type="datetimeFigureOut">
              <a:rPr lang="da-DK" smtClean="0"/>
              <a:t>04-12-2019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2404986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7E686-C415-4907-BBFB-E323D4167D4D}" type="datetimeFigureOut">
              <a:rPr lang="da-DK" smtClean="0"/>
              <a:t>04-12-2019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30074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FB7E686-C415-4907-BBFB-E323D4167D4D}" type="datetimeFigureOut">
              <a:rPr lang="da-DK" smtClean="0"/>
              <a:t>04-12-2019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131282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FB7E686-C415-4907-BBFB-E323D4167D4D}" type="datetimeFigureOut">
              <a:rPr lang="da-DK" smtClean="0"/>
              <a:t>04-12-2019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1D6B59-0101-486E-9AF6-A829A9D0596B}" type="slidenum">
              <a:rPr lang="da-DK" smtClean="0"/>
              <a:t>‹nr.›</a:t>
            </a:fld>
            <a:endParaRPr lang="da-DK"/>
          </a:p>
        </p:txBody>
      </p:sp>
    </p:spTree>
    <p:extLst>
      <p:ext uri="{BB962C8B-B14F-4D97-AF65-F5344CB8AC3E}">
        <p14:creationId xmlns:p14="http://schemas.microsoft.com/office/powerpoint/2010/main" val="52618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7E686-C415-4907-BBFB-E323D4167D4D}" type="datetimeFigureOut">
              <a:rPr lang="da-DK" smtClean="0"/>
              <a:t>04-12-2019</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D6B59-0101-486E-9AF6-A829A9D0596B}" type="slidenum">
              <a:rPr lang="da-DK" smtClean="0"/>
              <a:t>‹nr.›</a:t>
            </a:fld>
            <a:endParaRPr lang="da-DK"/>
          </a:p>
        </p:txBody>
      </p:sp>
    </p:spTree>
    <p:extLst>
      <p:ext uri="{BB962C8B-B14F-4D97-AF65-F5344CB8AC3E}">
        <p14:creationId xmlns:p14="http://schemas.microsoft.com/office/powerpoint/2010/main" val="3745841365"/>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cur.nu/udgivelse/det-er-vigtigt-at-vaere-en-succes-men-det-er-bare-ikke-altid-at-det-lykk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C8B70-11CC-41DD-AE74-5326650FC222}"/>
              </a:ext>
            </a:extLst>
          </p:cNvPr>
          <p:cNvSpPr>
            <a:spLocks noGrp="1"/>
          </p:cNvSpPr>
          <p:nvPr>
            <p:ph type="title"/>
          </p:nvPr>
        </p:nvSpPr>
        <p:spPr>
          <a:xfrm>
            <a:off x="640079" y="4526280"/>
            <a:ext cx="7410681" cy="1737360"/>
          </a:xfrm>
        </p:spPr>
        <p:txBody>
          <a:bodyPr>
            <a:normAutofit/>
          </a:bodyPr>
          <a:lstStyle/>
          <a:p>
            <a:r>
              <a:rPr lang="da-DK" sz="3000"/>
              <a:t>”…Når man i mange år ikke har rakt hånden op i timen ,er det som at forbindelsen mellem arm og hjerne er forsvundet…”(Pige 9.kl)</a:t>
            </a:r>
          </a:p>
        </p:txBody>
      </p:sp>
      <p:sp>
        <p:nvSpPr>
          <p:cNvPr id="3" name="Pladsholder til indhold 2">
            <a:extLst>
              <a:ext uri="{FF2B5EF4-FFF2-40B4-BE49-F238E27FC236}">
                <a16:creationId xmlns:a16="http://schemas.microsoft.com/office/drawing/2014/main" id="{44D19C08-3895-42ED-9137-655FF6A16DDC}"/>
              </a:ext>
            </a:extLst>
          </p:cNvPr>
          <p:cNvSpPr>
            <a:spLocks noGrp="1"/>
          </p:cNvSpPr>
          <p:nvPr>
            <p:ph idx="1"/>
          </p:nvPr>
        </p:nvSpPr>
        <p:spPr>
          <a:xfrm>
            <a:off x="640080" y="595293"/>
            <a:ext cx="5676637" cy="3463951"/>
          </a:xfrm>
        </p:spPr>
        <p:txBody>
          <a:bodyPr anchor="ctr">
            <a:normAutofit/>
          </a:bodyPr>
          <a:lstStyle/>
          <a:p>
            <a:pPr marL="0" indent="0" algn="ctr">
              <a:buNone/>
            </a:pPr>
            <a:r>
              <a:rPr lang="da-DK" sz="3200" dirty="0"/>
              <a:t>Perspektiver på fodboldens potentialer som </a:t>
            </a:r>
            <a:r>
              <a:rPr lang="da-DK" sz="3200" dirty="0" err="1"/>
              <a:t>øvebane</a:t>
            </a:r>
            <a:r>
              <a:rPr lang="da-DK" sz="3200" dirty="0"/>
              <a:t> og ”katapult” i forhold til udvikling af ”væredygtighed”,  og ”21st Century </a:t>
            </a:r>
            <a:r>
              <a:rPr lang="da-DK" sz="3200" dirty="0" err="1"/>
              <a:t>Skills</a:t>
            </a:r>
            <a:r>
              <a:rPr lang="da-DK" sz="3200" dirty="0"/>
              <a:t>”…</a:t>
            </a:r>
          </a:p>
          <a:p>
            <a:pPr marL="0" indent="0" algn="ctr">
              <a:buNone/>
            </a:pPr>
            <a:r>
              <a:rPr lang="da-DK" sz="2000" dirty="0"/>
              <a:t>Nibe 28-10-2019</a:t>
            </a:r>
          </a:p>
        </p:txBody>
      </p:sp>
      <p:pic>
        <p:nvPicPr>
          <p:cNvPr id="6" name="Billede 5">
            <a:extLst>
              <a:ext uri="{FF2B5EF4-FFF2-40B4-BE49-F238E27FC236}">
                <a16:creationId xmlns:a16="http://schemas.microsoft.com/office/drawing/2014/main" id="{2C6E6694-BE21-4286-8999-501C89880DEA}"/>
              </a:ext>
            </a:extLst>
          </p:cNvPr>
          <p:cNvPicPr>
            <a:picLocks noChangeAspect="1"/>
          </p:cNvPicPr>
          <p:nvPr/>
        </p:nvPicPr>
        <p:blipFill rotWithShape="1">
          <a:blip r:embed="rId2">
            <a:extLst>
              <a:ext uri="{28A0092B-C50C-407E-A947-70E740481C1C}">
                <a14:useLocalDpi xmlns:a14="http://schemas.microsoft.com/office/drawing/2010/main" val="0"/>
              </a:ext>
            </a:extLst>
          </a:blip>
          <a:srcRect l="16392" r="15540" b="-1"/>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8242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E8B692-FF65-4482-99FE-69E308DC1355}"/>
              </a:ext>
            </a:extLst>
          </p:cNvPr>
          <p:cNvSpPr>
            <a:spLocks noGrp="1"/>
          </p:cNvSpPr>
          <p:nvPr>
            <p:ph type="title"/>
          </p:nvPr>
        </p:nvSpPr>
        <p:spPr>
          <a:xfrm>
            <a:off x="798256" y="637524"/>
            <a:ext cx="3608896" cy="1690993"/>
          </a:xfrm>
        </p:spPr>
        <p:txBody>
          <a:bodyPr vert="horz" lIns="121920" tIns="60960" rIns="121920" bIns="60960" rtlCol="0" anchor="b">
            <a:normAutofit/>
          </a:bodyPr>
          <a:lstStyle/>
          <a:p>
            <a:pPr defTabSz="1219170"/>
            <a:r>
              <a:rPr lang="en-US" sz="3600" dirty="0">
                <a:solidFill>
                  <a:srgbClr val="FFFFFF"/>
                </a:solidFill>
              </a:rPr>
              <a:t>Less wear – more body….</a:t>
            </a:r>
          </a:p>
        </p:txBody>
      </p:sp>
      <p:sp>
        <p:nvSpPr>
          <p:cNvPr id="7" name="Pladsholder til indhold 6">
            <a:extLst>
              <a:ext uri="{FF2B5EF4-FFF2-40B4-BE49-F238E27FC236}">
                <a16:creationId xmlns:a16="http://schemas.microsoft.com/office/drawing/2014/main" id="{9AF853A6-ABFD-4E08-B079-E815B1F1F163}"/>
              </a:ext>
            </a:extLst>
          </p:cNvPr>
          <p:cNvSpPr>
            <a:spLocks noGrp="1"/>
          </p:cNvSpPr>
          <p:nvPr>
            <p:ph sz="half" idx="1"/>
          </p:nvPr>
        </p:nvSpPr>
        <p:spPr>
          <a:xfrm>
            <a:off x="798257" y="2474260"/>
            <a:ext cx="3607929" cy="3677157"/>
          </a:xfrm>
        </p:spPr>
        <p:txBody>
          <a:bodyPr vert="horz" lIns="121920" tIns="60960" rIns="121920" bIns="60960" rtlCol="0" anchor="t">
            <a:normAutofit/>
          </a:bodyPr>
          <a:lstStyle/>
          <a:p>
            <a:pPr indent="-304792" defTabSz="1219170"/>
            <a:endParaRPr lang="en-US" sz="3733" dirty="0">
              <a:solidFill>
                <a:srgbClr val="FFFFFF"/>
              </a:solidFill>
            </a:endParaRPr>
          </a:p>
        </p:txBody>
      </p:sp>
      <p:pic>
        <p:nvPicPr>
          <p:cNvPr id="6" name="Picture 2" descr="Billedresultat for fitness model woman">
            <a:extLst>
              <a:ext uri="{FF2B5EF4-FFF2-40B4-BE49-F238E27FC236}">
                <a16:creationId xmlns:a16="http://schemas.microsoft.com/office/drawing/2014/main" id="{50543D69-20CE-414E-8AEA-94C02B71D37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3" b="297"/>
          <a:stretch/>
        </p:blipFill>
        <p:spPr bwMode="auto">
          <a:xfrm>
            <a:off x="5567087" y="2503952"/>
            <a:ext cx="1238580" cy="1850096"/>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14">
            <a:extLst>
              <a:ext uri="{FF2B5EF4-FFF2-40B4-BE49-F238E27FC236}">
                <a16:creationId xmlns:a16="http://schemas.microsoft.com/office/drawing/2014/main" id="{05943E1F-72CC-481E-B9F4-AF2C7615EB65}"/>
              </a:ext>
            </a:extLst>
          </p:cNvPr>
          <p:cNvPicPr>
            <a:picLocks noChangeAspect="1"/>
          </p:cNvPicPr>
          <p:nvPr/>
        </p:nvPicPr>
        <p:blipFill>
          <a:blip r:embed="rId3"/>
          <a:stretch>
            <a:fillRect/>
          </a:stretch>
        </p:blipFill>
        <p:spPr>
          <a:xfrm>
            <a:off x="5602406" y="325905"/>
            <a:ext cx="1167940" cy="1853873"/>
          </a:xfrm>
          <a:prstGeom prst="rect">
            <a:avLst/>
          </a:prstGeom>
        </p:spPr>
      </p:pic>
      <p:pic>
        <p:nvPicPr>
          <p:cNvPr id="9" name="Billede 8">
            <a:extLst>
              <a:ext uri="{FF2B5EF4-FFF2-40B4-BE49-F238E27FC236}">
                <a16:creationId xmlns:a16="http://schemas.microsoft.com/office/drawing/2014/main" id="{14ECE068-F152-4132-B607-DBDCA29FC800}"/>
              </a:ext>
            </a:extLst>
          </p:cNvPr>
          <p:cNvPicPr>
            <a:picLocks noChangeAspect="1"/>
          </p:cNvPicPr>
          <p:nvPr/>
        </p:nvPicPr>
        <p:blipFill>
          <a:blip r:embed="rId4"/>
          <a:stretch>
            <a:fillRect/>
          </a:stretch>
        </p:blipFill>
        <p:spPr>
          <a:xfrm>
            <a:off x="8627040" y="325905"/>
            <a:ext cx="2228737" cy="2942228"/>
          </a:xfrm>
          <a:prstGeom prst="rect">
            <a:avLst/>
          </a:prstGeom>
        </p:spPr>
      </p:pic>
      <p:pic>
        <p:nvPicPr>
          <p:cNvPr id="12" name="Pladsholder til indhold 3">
            <a:extLst>
              <a:ext uri="{FF2B5EF4-FFF2-40B4-BE49-F238E27FC236}">
                <a16:creationId xmlns:a16="http://schemas.microsoft.com/office/drawing/2014/main" id="{A9A8DC2D-5D2B-4187-81E1-6534AE4CC99E}"/>
              </a:ext>
            </a:extLst>
          </p:cNvPr>
          <p:cNvPicPr>
            <a:picLocks noChangeAspect="1"/>
          </p:cNvPicPr>
          <p:nvPr/>
        </p:nvPicPr>
        <p:blipFill>
          <a:blip r:embed="rId5"/>
          <a:stretch>
            <a:fillRect/>
          </a:stretch>
        </p:blipFill>
        <p:spPr>
          <a:xfrm>
            <a:off x="5615283" y="4644985"/>
            <a:ext cx="1158997" cy="1869351"/>
          </a:xfrm>
          <a:prstGeom prst="rect">
            <a:avLst/>
          </a:prstGeom>
        </p:spPr>
      </p:pic>
      <p:pic>
        <p:nvPicPr>
          <p:cNvPr id="14" name="Billede 13">
            <a:extLst>
              <a:ext uri="{FF2B5EF4-FFF2-40B4-BE49-F238E27FC236}">
                <a16:creationId xmlns:a16="http://schemas.microsoft.com/office/drawing/2014/main" id="{DD888C84-C296-4EF4-A681-0D3A52A9CED1}"/>
              </a:ext>
            </a:extLst>
          </p:cNvPr>
          <p:cNvPicPr>
            <a:picLocks noChangeAspect="1"/>
          </p:cNvPicPr>
          <p:nvPr/>
        </p:nvPicPr>
        <p:blipFill>
          <a:blip r:embed="rId6"/>
          <a:stretch>
            <a:fillRect/>
          </a:stretch>
        </p:blipFill>
        <p:spPr>
          <a:xfrm>
            <a:off x="7616936" y="3630329"/>
            <a:ext cx="4248944" cy="2857415"/>
          </a:xfrm>
          <a:prstGeom prst="rect">
            <a:avLst/>
          </a:prstGeom>
        </p:spPr>
      </p:pic>
    </p:spTree>
    <p:extLst>
      <p:ext uri="{BB962C8B-B14F-4D97-AF65-F5344CB8AC3E}">
        <p14:creationId xmlns:p14="http://schemas.microsoft.com/office/powerpoint/2010/main" val="303054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F7434-7A02-46D0-A4DA-1D3CEA78AA0B}"/>
              </a:ext>
            </a:extLst>
          </p:cNvPr>
          <p:cNvSpPr>
            <a:spLocks noGrp="1"/>
          </p:cNvSpPr>
          <p:nvPr>
            <p:ph type="title"/>
          </p:nvPr>
        </p:nvSpPr>
        <p:spPr>
          <a:xfrm>
            <a:off x="742950" y="742951"/>
            <a:ext cx="3476625" cy="4962524"/>
          </a:xfrm>
        </p:spPr>
        <p:txBody>
          <a:bodyPr vert="horz" lIns="121920" tIns="60960" rIns="121920" bIns="60960" rtlCol="0" anchor="ctr">
            <a:normAutofit/>
          </a:bodyPr>
          <a:lstStyle/>
          <a:p>
            <a:pPr algn="ctr" defTabSz="1219170"/>
            <a:r>
              <a:rPr lang="en-US" sz="4800" dirty="0">
                <a:solidFill>
                  <a:srgbClr val="FFFFFF"/>
                </a:solidFill>
              </a:rPr>
              <a:t>Instagram </a:t>
            </a:r>
            <a:r>
              <a:rPr lang="en-US" sz="4800" dirty="0" err="1">
                <a:solidFill>
                  <a:srgbClr val="FFFFFF"/>
                </a:solidFill>
              </a:rPr>
              <a:t>er</a:t>
            </a:r>
            <a:r>
              <a:rPr lang="en-US" sz="4800" dirty="0">
                <a:solidFill>
                  <a:srgbClr val="FFFFFF"/>
                </a:solidFill>
              </a:rPr>
              <a:t> et </a:t>
            </a:r>
            <a:r>
              <a:rPr lang="en-US" sz="4800" dirty="0" err="1">
                <a:solidFill>
                  <a:srgbClr val="FFFFFF"/>
                </a:solidFill>
              </a:rPr>
              <a:t>fantastisk</a:t>
            </a:r>
            <a:r>
              <a:rPr lang="en-US" sz="4800" dirty="0">
                <a:solidFill>
                  <a:srgbClr val="FFFFFF"/>
                </a:solidFill>
              </a:rPr>
              <a:t> </a:t>
            </a:r>
            <a:r>
              <a:rPr lang="en-US" sz="4800" dirty="0" err="1">
                <a:solidFill>
                  <a:srgbClr val="FFFFFF"/>
                </a:solidFill>
              </a:rPr>
              <a:t>medie</a:t>
            </a:r>
            <a:r>
              <a:rPr lang="en-US" sz="4800" dirty="0">
                <a:solidFill>
                  <a:srgbClr val="FFFFFF"/>
                </a:solidFill>
              </a:rPr>
              <a:t>, men…..</a:t>
            </a:r>
          </a:p>
        </p:txBody>
      </p:sp>
      <p:pic>
        <p:nvPicPr>
          <p:cNvPr id="4" name="Pladsholder til indhold 3">
            <a:extLst>
              <a:ext uri="{FF2B5EF4-FFF2-40B4-BE49-F238E27FC236}">
                <a16:creationId xmlns:a16="http://schemas.microsoft.com/office/drawing/2014/main" id="{6208C8F4-F108-4AF0-B740-058A8E7A514A}"/>
              </a:ext>
            </a:extLst>
          </p:cNvPr>
          <p:cNvPicPr>
            <a:picLocks noGrp="1" noChangeAspect="1"/>
          </p:cNvPicPr>
          <p:nvPr>
            <p:ph idx="1"/>
          </p:nvPr>
        </p:nvPicPr>
        <p:blipFill>
          <a:blip r:embed="rId2"/>
          <a:stretch>
            <a:fillRect/>
          </a:stretch>
        </p:blipFill>
        <p:spPr>
          <a:xfrm>
            <a:off x="5153822" y="2179606"/>
            <a:ext cx="6553545" cy="2506729"/>
          </a:xfrm>
          <a:prstGeom prst="rect">
            <a:avLst/>
          </a:prstGeom>
        </p:spPr>
      </p:pic>
    </p:spTree>
    <p:extLst>
      <p:ext uri="{BB962C8B-B14F-4D97-AF65-F5344CB8AC3E}">
        <p14:creationId xmlns:p14="http://schemas.microsoft.com/office/powerpoint/2010/main" val="177583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94C7D-12F2-43CB-9970-EE97516F09CE}"/>
              </a:ext>
            </a:extLst>
          </p:cNvPr>
          <p:cNvSpPr>
            <a:spLocks noGrp="1"/>
          </p:cNvSpPr>
          <p:nvPr>
            <p:ph type="title"/>
          </p:nvPr>
        </p:nvSpPr>
        <p:spPr>
          <a:xfrm>
            <a:off x="5021820" y="3812954"/>
            <a:ext cx="6465288" cy="1516015"/>
          </a:xfrm>
        </p:spPr>
        <p:txBody>
          <a:bodyPr vert="horz" lIns="121920" tIns="60960" rIns="121920" bIns="60960" rtlCol="0" anchor="b">
            <a:normAutofit/>
          </a:bodyPr>
          <a:lstStyle/>
          <a:p>
            <a:pPr defTabSz="1219170"/>
            <a:r>
              <a:rPr lang="en-US" sz="4800" dirty="0">
                <a:solidFill>
                  <a:srgbClr val="FFFFFF"/>
                </a:solidFill>
              </a:rPr>
              <a:t>Models from the past….</a:t>
            </a:r>
          </a:p>
        </p:txBody>
      </p:sp>
      <p:pic>
        <p:nvPicPr>
          <p:cNvPr id="5" name="Pladsholder til indhold 4" descr="Et billede, der indeholder person, beklædning, kvinde, poserer&#10;&#10;Automatisk genereret beskrivelse">
            <a:extLst>
              <a:ext uri="{FF2B5EF4-FFF2-40B4-BE49-F238E27FC236}">
                <a16:creationId xmlns:a16="http://schemas.microsoft.com/office/drawing/2014/main" id="{C05BBD9D-82C7-446F-866D-794CDE1437AB}"/>
              </a:ext>
            </a:extLst>
          </p:cNvPr>
          <p:cNvPicPr>
            <a:picLocks noGrp="1" noChangeAspect="1"/>
          </p:cNvPicPr>
          <p:nvPr>
            <p:ph idx="1"/>
          </p:nvPr>
        </p:nvPicPr>
        <p:blipFill rotWithShape="1">
          <a:blip r:embed="rId2"/>
          <a:srcRect t="19857" r="-1" b="25648"/>
          <a:stretch/>
        </p:blipFill>
        <p:spPr>
          <a:xfrm>
            <a:off x="317635" y="3509433"/>
            <a:ext cx="4160452" cy="3026833"/>
          </a:xfrm>
          <a:prstGeom prst="rect">
            <a:avLst/>
          </a:prstGeom>
        </p:spPr>
      </p:pic>
      <p:pic>
        <p:nvPicPr>
          <p:cNvPr id="9" name="Billede 8" descr="Et billede, der indeholder person, bygning, beklædning, kvinde&#10;&#10;Automatisk genereret beskrivelse">
            <a:extLst>
              <a:ext uri="{FF2B5EF4-FFF2-40B4-BE49-F238E27FC236}">
                <a16:creationId xmlns:a16="http://schemas.microsoft.com/office/drawing/2014/main" id="{0E88D818-14A5-4CB0-A666-FED4A757C446}"/>
              </a:ext>
            </a:extLst>
          </p:cNvPr>
          <p:cNvPicPr>
            <a:picLocks noChangeAspect="1"/>
          </p:cNvPicPr>
          <p:nvPr/>
        </p:nvPicPr>
        <p:blipFill rotWithShape="1">
          <a:blip r:embed="rId3"/>
          <a:srcRect l="11125" r="12125"/>
          <a:stretch/>
        </p:blipFill>
        <p:spPr>
          <a:xfrm>
            <a:off x="317635" y="299363"/>
            <a:ext cx="4160452" cy="3049204"/>
          </a:xfrm>
          <a:prstGeom prst="rect">
            <a:avLst/>
          </a:prstGeom>
        </p:spPr>
      </p:pic>
      <p:pic>
        <p:nvPicPr>
          <p:cNvPr id="7" name="Billede 6" descr="Et billede, der indeholder udendørs, vand, person, beklædning&#10;&#10;Automatisk genereret beskrivelse">
            <a:extLst>
              <a:ext uri="{FF2B5EF4-FFF2-40B4-BE49-F238E27FC236}">
                <a16:creationId xmlns:a16="http://schemas.microsoft.com/office/drawing/2014/main" id="{F35E44D2-7A83-4F50-8173-B2BBC357A85C}"/>
              </a:ext>
            </a:extLst>
          </p:cNvPr>
          <p:cNvPicPr>
            <a:picLocks noChangeAspect="1"/>
          </p:cNvPicPr>
          <p:nvPr/>
        </p:nvPicPr>
        <p:blipFill rotWithShape="1">
          <a:blip r:embed="rId4"/>
          <a:srcRect t="13885" r="1" b="22677"/>
          <a:stretch/>
        </p:blipFill>
        <p:spPr>
          <a:xfrm>
            <a:off x="4654297" y="299363"/>
            <a:ext cx="7217084" cy="3008188"/>
          </a:xfrm>
          <a:prstGeom prst="rect">
            <a:avLst/>
          </a:prstGeom>
        </p:spPr>
      </p:pic>
    </p:spTree>
    <p:extLst>
      <p:ext uri="{BB962C8B-B14F-4D97-AF65-F5344CB8AC3E}">
        <p14:creationId xmlns:p14="http://schemas.microsoft.com/office/powerpoint/2010/main" val="4161081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FCFB8-5A92-4D57-A8A6-A863716006E5}"/>
              </a:ext>
            </a:extLst>
          </p:cNvPr>
          <p:cNvSpPr>
            <a:spLocks noGrp="1"/>
          </p:cNvSpPr>
          <p:nvPr>
            <p:ph type="title"/>
          </p:nvPr>
        </p:nvSpPr>
        <p:spPr>
          <a:xfrm>
            <a:off x="7866080" y="484633"/>
            <a:ext cx="3841289" cy="3437980"/>
          </a:xfrm>
        </p:spPr>
        <p:txBody>
          <a:bodyPr vert="horz" lIns="121920" tIns="60960" rIns="121920" bIns="60960" rtlCol="0" anchor="b">
            <a:normAutofit/>
          </a:bodyPr>
          <a:lstStyle/>
          <a:p>
            <a:pPr defTabSz="1219170"/>
            <a:r>
              <a:rPr lang="en-US"/>
              <a:t>Is every moment really an ”insta-moment”????</a:t>
            </a:r>
          </a:p>
        </p:txBody>
      </p:sp>
      <p:pic>
        <p:nvPicPr>
          <p:cNvPr id="4" name="Pladsholder til indhold 3" descr="Et billede, der indeholder foto, forskellig, viser, person&#10;&#10;Automatisk genereret beskrivelse">
            <a:extLst>
              <a:ext uri="{FF2B5EF4-FFF2-40B4-BE49-F238E27FC236}">
                <a16:creationId xmlns:a16="http://schemas.microsoft.com/office/drawing/2014/main" id="{9D7B301A-367B-4813-9110-AF1E5BB37074}"/>
              </a:ext>
            </a:extLst>
          </p:cNvPr>
          <p:cNvPicPr>
            <a:picLocks noGrp="1" noChangeAspect="1"/>
          </p:cNvPicPr>
          <p:nvPr>
            <p:ph idx="1"/>
          </p:nvPr>
        </p:nvPicPr>
        <p:blipFill rotWithShape="1">
          <a:blip r:embed="rId2"/>
          <a:srcRect l="21339" r="10051" b="-3"/>
          <a:stretch/>
        </p:blipFill>
        <p:spPr>
          <a:xfrm>
            <a:off x="5285201" y="484632"/>
            <a:ext cx="2261436" cy="5886072"/>
          </a:xfrm>
          <a:prstGeom prst="rect">
            <a:avLst/>
          </a:prstGeom>
        </p:spPr>
      </p:pic>
      <p:pic>
        <p:nvPicPr>
          <p:cNvPr id="5" name="Billede 4" descr="Et billede, der indeholder foto, viser, forskellig&#10;&#10;Automatisk genereret beskrivelse">
            <a:extLst>
              <a:ext uri="{FF2B5EF4-FFF2-40B4-BE49-F238E27FC236}">
                <a16:creationId xmlns:a16="http://schemas.microsoft.com/office/drawing/2014/main" id="{6CCCC0C8-F96D-46F9-B2FB-E400F5639057}"/>
              </a:ext>
            </a:extLst>
          </p:cNvPr>
          <p:cNvPicPr>
            <a:picLocks noChangeAspect="1"/>
          </p:cNvPicPr>
          <p:nvPr/>
        </p:nvPicPr>
        <p:blipFill rotWithShape="1">
          <a:blip r:embed="rId3"/>
          <a:srcRect l="18226" r="13156" b="-4"/>
          <a:stretch/>
        </p:blipFill>
        <p:spPr>
          <a:xfrm>
            <a:off x="471944" y="487296"/>
            <a:ext cx="2261731" cy="5886073"/>
          </a:xfrm>
          <a:prstGeom prst="rect">
            <a:avLst/>
          </a:prstGeom>
        </p:spPr>
      </p:pic>
      <p:pic>
        <p:nvPicPr>
          <p:cNvPr id="6" name="Billede 5" descr="Et billede, der indeholder foto, forskellig, viser, person&#10;&#10;Automatisk genereret beskrivelse">
            <a:extLst>
              <a:ext uri="{FF2B5EF4-FFF2-40B4-BE49-F238E27FC236}">
                <a16:creationId xmlns:a16="http://schemas.microsoft.com/office/drawing/2014/main" id="{36593970-43CC-4C81-81DB-BD71888E3150}"/>
              </a:ext>
            </a:extLst>
          </p:cNvPr>
          <p:cNvPicPr>
            <a:picLocks noChangeAspect="1"/>
          </p:cNvPicPr>
          <p:nvPr/>
        </p:nvPicPr>
        <p:blipFill rotWithShape="1">
          <a:blip r:embed="rId4"/>
          <a:srcRect l="14408" r="17849" b="-3"/>
          <a:stretch/>
        </p:blipFill>
        <p:spPr>
          <a:xfrm>
            <a:off x="2889375" y="484632"/>
            <a:ext cx="2232851" cy="5886072"/>
          </a:xfrm>
          <a:prstGeom prst="rect">
            <a:avLst/>
          </a:prstGeom>
        </p:spPr>
      </p:pic>
    </p:spTree>
    <p:extLst>
      <p:ext uri="{BB962C8B-B14F-4D97-AF65-F5344CB8AC3E}">
        <p14:creationId xmlns:p14="http://schemas.microsoft.com/office/powerpoint/2010/main" val="176743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DB305-EFB9-43FF-84B5-E7776D855F87}"/>
              </a:ext>
            </a:extLst>
          </p:cNvPr>
          <p:cNvSpPr>
            <a:spLocks noGrp="1"/>
          </p:cNvSpPr>
          <p:nvPr>
            <p:ph type="title"/>
          </p:nvPr>
        </p:nvSpPr>
        <p:spPr>
          <a:xfrm>
            <a:off x="1028701" y="1967266"/>
            <a:ext cx="2628900" cy="2547257"/>
          </a:xfrm>
          <a:noFill/>
        </p:spPr>
        <p:txBody>
          <a:bodyPr vert="horz" lIns="121920" tIns="60960" rIns="121920" bIns="60960" rtlCol="0" anchor="ctr">
            <a:normAutofit fontScale="90000"/>
          </a:bodyPr>
          <a:lstStyle/>
          <a:p>
            <a:pPr algn="ctr" defTabSz="1219170"/>
            <a:r>
              <a:rPr lang="en-US" sz="2533" dirty="0">
                <a:solidFill>
                  <a:srgbClr val="FFFFFF"/>
                </a:solidFill>
              </a:rPr>
              <a:t>“I have my period”– og det har </a:t>
            </a:r>
            <a:r>
              <a:rPr lang="en-US" sz="2533" dirty="0" err="1">
                <a:solidFill>
                  <a:srgbClr val="FFFFFF"/>
                </a:solidFill>
              </a:rPr>
              <a:t>jeg</a:t>
            </a:r>
            <a:r>
              <a:rPr lang="en-US" sz="2533" dirty="0">
                <a:solidFill>
                  <a:srgbClr val="FFFFFF"/>
                </a:solidFill>
              </a:rPr>
              <a:t> haft </a:t>
            </a:r>
            <a:r>
              <a:rPr lang="en-US" sz="2533" dirty="0" err="1">
                <a:solidFill>
                  <a:srgbClr val="FFFFFF"/>
                </a:solidFill>
              </a:rPr>
              <a:t>mandag</a:t>
            </a:r>
            <a:r>
              <a:rPr lang="en-US" sz="2533" dirty="0">
                <a:solidFill>
                  <a:srgbClr val="FFFFFF"/>
                </a:solidFill>
              </a:rPr>
              <a:t> og </a:t>
            </a:r>
            <a:r>
              <a:rPr lang="en-US" sz="2533" dirty="0" err="1">
                <a:solidFill>
                  <a:srgbClr val="FFFFFF"/>
                </a:solidFill>
              </a:rPr>
              <a:t>torsdag</a:t>
            </a:r>
            <a:r>
              <a:rPr lang="en-US" sz="2533" dirty="0">
                <a:solidFill>
                  <a:srgbClr val="FFFFFF"/>
                </a:solidFill>
              </a:rPr>
              <a:t> I de </a:t>
            </a:r>
            <a:r>
              <a:rPr lang="en-US" sz="2533" dirty="0" err="1">
                <a:solidFill>
                  <a:srgbClr val="FFFFFF"/>
                </a:solidFill>
              </a:rPr>
              <a:t>sidste</a:t>
            </a:r>
            <a:r>
              <a:rPr lang="en-US" sz="2533" dirty="0">
                <a:solidFill>
                  <a:srgbClr val="FFFFFF"/>
                </a:solidFill>
              </a:rPr>
              <a:t> </a:t>
            </a:r>
            <a:r>
              <a:rPr lang="en-US" sz="2533" dirty="0" err="1">
                <a:solidFill>
                  <a:srgbClr val="FFFFFF"/>
                </a:solidFill>
              </a:rPr>
              <a:t>tre</a:t>
            </a:r>
            <a:r>
              <a:rPr lang="en-US" sz="2533" dirty="0">
                <a:solidFill>
                  <a:srgbClr val="FFFFFF"/>
                </a:solidFill>
              </a:rPr>
              <a:t> </a:t>
            </a:r>
            <a:r>
              <a:rPr lang="en-US" sz="2533" dirty="0" err="1">
                <a:solidFill>
                  <a:srgbClr val="FFFFFF"/>
                </a:solidFill>
              </a:rPr>
              <a:t>år</a:t>
            </a:r>
            <a:r>
              <a:rPr lang="en-US" sz="2533" dirty="0">
                <a:solidFill>
                  <a:srgbClr val="FFFFFF"/>
                </a:solidFill>
              </a:rPr>
              <a:t>!</a:t>
            </a:r>
            <a:br>
              <a:rPr lang="en-US" sz="2533" dirty="0">
                <a:solidFill>
                  <a:srgbClr val="FFFFFF"/>
                </a:solidFill>
              </a:rPr>
            </a:br>
            <a:endParaRPr lang="en-US" sz="2533" dirty="0">
              <a:solidFill>
                <a:srgbClr val="FFFFFF"/>
              </a:solidFill>
            </a:endParaRPr>
          </a:p>
        </p:txBody>
      </p:sp>
      <p:pic>
        <p:nvPicPr>
          <p:cNvPr id="5" name="Pladsholder til indhold 4" descr="Et billede, der indeholder indendørs, bygning, side om side, hvid&#10;&#10;Automatisk genereret beskrivelse">
            <a:extLst>
              <a:ext uri="{FF2B5EF4-FFF2-40B4-BE49-F238E27FC236}">
                <a16:creationId xmlns:a16="http://schemas.microsoft.com/office/drawing/2014/main" id="{918F7B6E-C9D3-4C17-B112-7D07C83AF196}"/>
              </a:ext>
            </a:extLst>
          </p:cNvPr>
          <p:cNvPicPr>
            <a:picLocks noGrp="1" noChangeAspect="1"/>
          </p:cNvPicPr>
          <p:nvPr>
            <p:ph idx="1"/>
          </p:nvPr>
        </p:nvPicPr>
        <p:blipFill>
          <a:blip r:embed="rId2"/>
          <a:stretch>
            <a:fillRect/>
          </a:stretch>
        </p:blipFill>
        <p:spPr>
          <a:xfrm>
            <a:off x="4777317" y="1171711"/>
            <a:ext cx="6780700" cy="4512247"/>
          </a:xfrm>
          <a:prstGeom prst="rect">
            <a:avLst/>
          </a:prstGeom>
        </p:spPr>
      </p:pic>
    </p:spTree>
    <p:extLst>
      <p:ext uri="{BB962C8B-B14F-4D97-AF65-F5344CB8AC3E}">
        <p14:creationId xmlns:p14="http://schemas.microsoft.com/office/powerpoint/2010/main" val="2294385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B275951F-FC21-43C3-8FC4-D6C02811B0D5}"/>
              </a:ext>
            </a:extLst>
          </p:cNvPr>
          <p:cNvSpPr>
            <a:spLocks noGrp="1"/>
          </p:cNvSpPr>
          <p:nvPr>
            <p:ph type="title"/>
          </p:nvPr>
        </p:nvSpPr>
        <p:spPr>
          <a:xfrm>
            <a:off x="527538" y="4756638"/>
            <a:ext cx="11139854" cy="930447"/>
          </a:xfrm>
          <a:prstGeom prst="ellipse">
            <a:avLst/>
          </a:prstGeom>
        </p:spPr>
        <p:txBody>
          <a:bodyPr vert="horz" lIns="91440" tIns="45720" rIns="91440" bIns="45720" rtlCol="0" anchor="b">
            <a:normAutofit/>
          </a:bodyPr>
          <a:lstStyle/>
          <a:p>
            <a:pPr algn="ctr">
              <a:defRPr/>
            </a:pPr>
            <a:r>
              <a:rPr lang="en-US" altLang="da-DK" sz="3800" kern="1200">
                <a:solidFill>
                  <a:srgbClr val="FFFFFF"/>
                </a:solidFill>
                <a:latin typeface="+mj-lt"/>
                <a:ea typeface="+mj-ea"/>
                <a:cs typeface="+mj-cs"/>
              </a:rPr>
              <a:t>Studenter 1986</a:t>
            </a:r>
          </a:p>
        </p:txBody>
      </p:sp>
      <p:pic>
        <p:nvPicPr>
          <p:cNvPr id="51203" name="Pladsholder til indhold 3" descr="Et billede, der indeholder person, poserer, gruppe, foto&#10;&#10;Beskrivelse, der er oprettet med meget høj sikkerhed">
            <a:extLst>
              <a:ext uri="{FF2B5EF4-FFF2-40B4-BE49-F238E27FC236}">
                <a16:creationId xmlns:a16="http://schemas.microsoft.com/office/drawing/2014/main" id="{B0E2FA26-9FB1-4491-8C22-CDF8B75591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2495" y="307731"/>
            <a:ext cx="10731911" cy="3997637"/>
          </a:xfrm>
          <a:prstGeom prst="rect">
            <a:avLst/>
          </a:prstGeom>
        </p:spPr>
      </p:pic>
    </p:spTree>
    <p:extLst>
      <p:ext uri="{BB962C8B-B14F-4D97-AF65-F5344CB8AC3E}">
        <p14:creationId xmlns:p14="http://schemas.microsoft.com/office/powerpoint/2010/main" val="400618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0864E0B9-B7A1-44D5-8E1D-3B2B78BB1E0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defRPr/>
            </a:pPr>
            <a:r>
              <a:rPr lang="en-US" altLang="da-DK" sz="2400" kern="1200" dirty="0">
                <a:solidFill>
                  <a:srgbClr val="FFFFFF"/>
                </a:solidFill>
                <a:latin typeface="+mj-lt"/>
                <a:ea typeface="+mj-ea"/>
                <a:cs typeface="+mj-cs"/>
              </a:rPr>
              <a:t>De </a:t>
            </a:r>
            <a:r>
              <a:rPr lang="en-US" altLang="da-DK" sz="2400" kern="1200" dirty="0" err="1">
                <a:solidFill>
                  <a:srgbClr val="FFFFFF"/>
                </a:solidFill>
                <a:latin typeface="+mj-lt"/>
                <a:ea typeface="+mj-ea"/>
                <a:cs typeface="+mj-cs"/>
              </a:rPr>
              <a:t>kollektivt</a:t>
            </a:r>
            <a:r>
              <a:rPr lang="en-US" altLang="da-DK" sz="2400" kern="1200" dirty="0">
                <a:solidFill>
                  <a:srgbClr val="FFFFFF"/>
                </a:solidFill>
                <a:latin typeface="+mj-lt"/>
                <a:ea typeface="+mj-ea"/>
                <a:cs typeface="+mj-cs"/>
              </a:rPr>
              <a:t> </a:t>
            </a:r>
            <a:r>
              <a:rPr lang="en-US" altLang="da-DK" sz="2400" kern="1200" dirty="0" err="1">
                <a:solidFill>
                  <a:srgbClr val="FFFFFF"/>
                </a:solidFill>
                <a:latin typeface="+mj-lt"/>
                <a:ea typeface="+mj-ea"/>
                <a:cs typeface="+mj-cs"/>
              </a:rPr>
              <a:t>orienterede</a:t>
            </a:r>
            <a:r>
              <a:rPr lang="en-US" altLang="da-DK" sz="2400" kern="1200" dirty="0">
                <a:solidFill>
                  <a:srgbClr val="FFFFFF"/>
                </a:solidFill>
                <a:latin typeface="+mj-lt"/>
                <a:ea typeface="+mj-ea"/>
                <a:cs typeface="+mj-cs"/>
              </a:rPr>
              <a:t> </a:t>
            </a:r>
            <a:r>
              <a:rPr lang="en-US" altLang="da-DK" sz="2400" kern="1200" dirty="0" err="1">
                <a:solidFill>
                  <a:srgbClr val="FFFFFF"/>
                </a:solidFill>
                <a:latin typeface="+mj-lt"/>
                <a:ea typeface="+mj-ea"/>
                <a:cs typeface="+mj-cs"/>
              </a:rPr>
              <a:t>individualister</a:t>
            </a:r>
            <a:br>
              <a:rPr lang="en-US" altLang="da-DK" sz="2400" kern="1200" dirty="0">
                <a:solidFill>
                  <a:srgbClr val="FFFFFF"/>
                </a:solidFill>
                <a:latin typeface="+mj-lt"/>
                <a:ea typeface="+mj-ea"/>
                <a:cs typeface="+mj-cs"/>
              </a:rPr>
            </a:br>
            <a:r>
              <a:rPr lang="en-US" altLang="da-DK" sz="2400" kern="1200" dirty="0" err="1">
                <a:solidFill>
                  <a:srgbClr val="FFFFFF"/>
                </a:solidFill>
                <a:latin typeface="+mj-lt"/>
                <a:ea typeface="+mj-ea"/>
                <a:cs typeface="+mj-cs"/>
              </a:rPr>
              <a:t>Studenter</a:t>
            </a:r>
            <a:r>
              <a:rPr lang="en-US" altLang="da-DK" sz="2400" kern="1200" dirty="0">
                <a:solidFill>
                  <a:srgbClr val="FFFFFF"/>
                </a:solidFill>
                <a:latin typeface="+mj-lt"/>
                <a:ea typeface="+mj-ea"/>
                <a:cs typeface="+mj-cs"/>
              </a:rPr>
              <a:t> 2019</a:t>
            </a:r>
          </a:p>
        </p:txBody>
      </p:sp>
      <p:pic>
        <p:nvPicPr>
          <p:cNvPr id="52227" name="Pladsholder til indhold 3" descr="Et billede, der indeholder bygning, person, himmel, udendørs&#10;&#10;Beskrivelse, der er oprettet med meget høj sikkerhed">
            <a:extLst>
              <a:ext uri="{FF2B5EF4-FFF2-40B4-BE49-F238E27FC236}">
                <a16:creationId xmlns:a16="http://schemas.microsoft.com/office/drawing/2014/main" id="{AC181F76-181A-46D9-9E98-66D6E64233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199760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el 1">
            <a:extLst>
              <a:ext uri="{FF2B5EF4-FFF2-40B4-BE49-F238E27FC236}">
                <a16:creationId xmlns:a16="http://schemas.microsoft.com/office/drawing/2014/main" id="{1FA2B785-57FE-4502-94CF-C5F1C7F0128A}"/>
              </a:ext>
            </a:extLst>
          </p:cNvPr>
          <p:cNvSpPr>
            <a:spLocks noGrp="1" noChangeArrowheads="1"/>
          </p:cNvSpPr>
          <p:nvPr>
            <p:ph type="title"/>
          </p:nvPr>
        </p:nvSpPr>
        <p:spPr>
          <a:xfrm>
            <a:off x="838200" y="963877"/>
            <a:ext cx="3494362" cy="4930246"/>
          </a:xfrm>
        </p:spPr>
        <p:txBody>
          <a:bodyPr>
            <a:normAutofit/>
          </a:bodyPr>
          <a:lstStyle/>
          <a:p>
            <a:pPr algn="r">
              <a:defRPr/>
            </a:pPr>
            <a:r>
              <a:rPr lang="da-DK" altLang="da-DK" sz="4400">
                <a:solidFill>
                  <a:schemeClr val="accent1"/>
                </a:solidFill>
              </a:rPr>
              <a:t>Til overvejelse…..</a:t>
            </a:r>
          </a:p>
        </p:txBody>
      </p:sp>
      <p:cxnSp>
        <p:nvCxnSpPr>
          <p:cNvPr id="73" name="Straight Connector 7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97D2BD15-6BF8-48A4-BAA5-0B0CB666114A}"/>
              </a:ext>
            </a:extLst>
          </p:cNvPr>
          <p:cNvSpPr>
            <a:spLocks noGrp="1"/>
          </p:cNvSpPr>
          <p:nvPr>
            <p:ph idx="1"/>
          </p:nvPr>
        </p:nvSpPr>
        <p:spPr>
          <a:xfrm>
            <a:off x="4976031" y="963877"/>
            <a:ext cx="6377769" cy="4930246"/>
          </a:xfrm>
        </p:spPr>
        <p:txBody>
          <a:bodyPr anchor="ctr">
            <a:normAutofit/>
          </a:bodyPr>
          <a:lstStyle/>
          <a:p>
            <a:pPr>
              <a:defRPr/>
            </a:pPr>
            <a:r>
              <a:rPr lang="da-DK" sz="2400" dirty="0" err="1"/>
              <a:t>YouGov</a:t>
            </a:r>
            <a:r>
              <a:rPr lang="da-DK" sz="2400" dirty="0"/>
              <a:t>-undersøgelse:</a:t>
            </a:r>
          </a:p>
          <a:p>
            <a:pPr>
              <a:defRPr/>
            </a:pPr>
            <a:r>
              <a:rPr lang="da-DK" sz="2400" dirty="0"/>
              <a:t>39 pct. af de over 65-årige angiver at de IKKE har haft en livsskuffelse.  </a:t>
            </a:r>
          </a:p>
          <a:p>
            <a:pPr>
              <a:defRPr/>
            </a:pPr>
            <a:r>
              <a:rPr lang="da-DK" sz="2400" dirty="0"/>
              <a:t>Blandt de 18-24-årige er tallet 19 </a:t>
            </a:r>
            <a:r>
              <a:rPr lang="da-DK" sz="2400" dirty="0" err="1"/>
              <a:t>pct</a:t>
            </a:r>
            <a:r>
              <a:rPr lang="da-DK" sz="2400" dirty="0"/>
              <a:t>…..</a:t>
            </a:r>
          </a:p>
          <a:p>
            <a:pPr>
              <a:defRPr/>
            </a:pPr>
            <a:r>
              <a:rPr lang="da-DK" sz="2400" dirty="0"/>
              <a:t>Hvad tænker I er baggrunden for denne forskel?</a:t>
            </a:r>
          </a:p>
          <a:p>
            <a:pPr>
              <a:defRPr/>
            </a:pPr>
            <a:endParaRPr lang="da-DK" sz="2400" dirty="0"/>
          </a:p>
          <a:p>
            <a:pPr>
              <a:defRPr/>
            </a:pPr>
            <a:endParaRPr lang="da-DK" sz="2400" dirty="0"/>
          </a:p>
        </p:txBody>
      </p:sp>
    </p:spTree>
    <p:extLst>
      <p:ext uri="{BB962C8B-B14F-4D97-AF65-F5344CB8AC3E}">
        <p14:creationId xmlns:p14="http://schemas.microsoft.com/office/powerpoint/2010/main" val="181126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838200" y="286203"/>
            <a:ext cx="10144539" cy="1587803"/>
          </a:xfrm>
        </p:spPr>
        <p:txBody>
          <a:bodyPr/>
          <a:lstStyle/>
          <a:p>
            <a:pPr algn="ctr"/>
            <a:r>
              <a:rPr lang="da-DK" sz="4000" b="1" dirty="0"/>
              <a:t>Fra 1.division til Superligaen på 6 uger!</a:t>
            </a:r>
          </a:p>
        </p:txBody>
      </p:sp>
      <p:pic>
        <p:nvPicPr>
          <p:cNvPr id="4" name="Billede 3" descr="Træning2.jpg"/>
          <p:cNvPicPr>
            <a:picLocks noChangeAspect="1"/>
          </p:cNvPicPr>
          <p:nvPr/>
        </p:nvPicPr>
        <p:blipFill rotWithShape="1">
          <a:blip r:embed="rId2">
            <a:extLst>
              <a:ext uri="{28A0092B-C50C-407E-A947-70E740481C1C}">
                <a14:useLocalDpi xmlns:a14="http://schemas.microsoft.com/office/drawing/2010/main" val="0"/>
              </a:ext>
            </a:extLst>
          </a:blip>
          <a:srcRect l="16343"/>
          <a:stretch/>
        </p:blipFill>
        <p:spPr>
          <a:xfrm>
            <a:off x="3845463" y="3568673"/>
            <a:ext cx="3892502" cy="3101196"/>
          </a:xfrm>
          <a:prstGeom prst="rect">
            <a:avLst/>
          </a:prstGeom>
        </p:spPr>
      </p:pic>
      <p:sp>
        <p:nvSpPr>
          <p:cNvPr id="6" name="Tekstfelt 5"/>
          <p:cNvSpPr txBox="1"/>
          <p:nvPr/>
        </p:nvSpPr>
        <p:spPr>
          <a:xfrm>
            <a:off x="1175983" y="3574508"/>
            <a:ext cx="2176272" cy="646331"/>
          </a:xfrm>
          <a:prstGeom prst="rect">
            <a:avLst/>
          </a:prstGeom>
          <a:noFill/>
        </p:spPr>
        <p:txBody>
          <a:bodyPr wrap="none" rtlCol="0">
            <a:spAutoFit/>
          </a:bodyPr>
          <a:lstStyle/>
          <a:p>
            <a:pPr lvl="0"/>
            <a:r>
              <a:rPr lang="da-DK" b="1" dirty="0">
                <a:latin typeface="Garamond" panose="02020404030301010803" pitchFamily="18" charset="0"/>
                <a:ea typeface="Calibri" panose="020F0502020204030204" pitchFamily="34" charset="0"/>
                <a:cs typeface="Times New Roman" panose="02020603050405020304" pitchFamily="18" charset="0"/>
              </a:rPr>
              <a:t>Lektiebyrden</a:t>
            </a:r>
            <a:r>
              <a:rPr lang="da-DK" dirty="0">
                <a:latin typeface="Garamond" panose="02020404030301010803" pitchFamily="18" charset="0"/>
                <a:ea typeface="Calibri" panose="020F0502020204030204" pitchFamily="34" charset="0"/>
                <a:cs typeface="Times New Roman" panose="02020603050405020304" pitchFamily="18" charset="0"/>
              </a:rPr>
              <a:t> vokser</a:t>
            </a:r>
            <a:endParaRPr lang="da-DK"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7" name="Rektangel 6"/>
          <p:cNvSpPr/>
          <p:nvPr/>
        </p:nvSpPr>
        <p:spPr>
          <a:xfrm>
            <a:off x="7093380" y="2108766"/>
            <a:ext cx="2784874" cy="1306511"/>
          </a:xfrm>
          <a:prstGeom prst="rect">
            <a:avLst/>
          </a:prstGeom>
        </p:spPr>
        <p:txBody>
          <a:bodyPr wrap="square">
            <a:spAutoFit/>
          </a:bodyPr>
          <a:lstStyle/>
          <a:p>
            <a:pPr lvl="0">
              <a:lnSpc>
                <a:spcPct val="110000"/>
              </a:lnSpc>
            </a:pPr>
            <a:r>
              <a:rPr lang="da-DK" dirty="0">
                <a:latin typeface="Garamond" panose="02020404030301010803" pitchFamily="18" charset="0"/>
                <a:ea typeface="Calibri" panose="020F0502020204030204" pitchFamily="34" charset="0"/>
                <a:cs typeface="Times New Roman" panose="02020603050405020304" pitchFamily="18" charset="0"/>
              </a:rPr>
              <a:t>Det store flertal bruge </a:t>
            </a:r>
            <a:r>
              <a:rPr lang="da-DK" b="1" dirty="0">
                <a:latin typeface="Garamond" panose="02020404030301010803" pitchFamily="18" charset="0"/>
                <a:ea typeface="Calibri" panose="020F0502020204030204" pitchFamily="34" charset="0"/>
                <a:cs typeface="Times New Roman" panose="02020603050405020304" pitchFamily="18" charset="0"/>
              </a:rPr>
              <a:t>mere tid på transport </a:t>
            </a:r>
            <a:r>
              <a:rPr lang="da-DK" dirty="0">
                <a:latin typeface="Garamond" panose="02020404030301010803" pitchFamily="18" charset="0"/>
                <a:ea typeface="Calibri" panose="020F0502020204030204" pitchFamily="34" charset="0"/>
                <a:cs typeface="Times New Roman" panose="02020603050405020304" pitchFamily="18" charset="0"/>
              </a:rPr>
              <a:t>(gymnasiet ligger typisk længere væk end folkeskolen)</a:t>
            </a:r>
            <a:endParaRPr lang="da-DK"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ktangel 7"/>
          <p:cNvSpPr/>
          <p:nvPr/>
        </p:nvSpPr>
        <p:spPr>
          <a:xfrm>
            <a:off x="512391" y="4268384"/>
            <a:ext cx="3147015" cy="484748"/>
          </a:xfrm>
          <a:prstGeom prst="rect">
            <a:avLst/>
          </a:prstGeom>
        </p:spPr>
        <p:txBody>
          <a:bodyPr wrap="none">
            <a:spAutoFit/>
          </a:bodyPr>
          <a:lstStyle/>
          <a:p>
            <a:pPr lvl="0">
              <a:lnSpc>
                <a:spcPct val="150000"/>
              </a:lnSpc>
            </a:pPr>
            <a:r>
              <a:rPr lang="da-DK" dirty="0">
                <a:latin typeface="Garamond" panose="02020404030301010803" pitchFamily="18" charset="0"/>
                <a:ea typeface="Calibri" panose="020F0502020204030204" pitchFamily="34" charset="0"/>
                <a:cs typeface="Times New Roman" panose="02020603050405020304" pitchFamily="18" charset="0"/>
              </a:rPr>
              <a:t>Der kommer </a:t>
            </a:r>
            <a:r>
              <a:rPr lang="da-DK" b="1" dirty="0">
                <a:latin typeface="Garamond" panose="02020404030301010803" pitchFamily="18" charset="0"/>
                <a:ea typeface="Calibri" panose="020F0502020204030204" pitchFamily="34" charset="0"/>
                <a:cs typeface="Times New Roman" panose="02020603050405020304" pitchFamily="18" charset="0"/>
              </a:rPr>
              <a:t>flere afleveringer</a:t>
            </a:r>
            <a:endParaRPr lang="da-DK"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ktangel 8"/>
          <p:cNvSpPr/>
          <p:nvPr/>
        </p:nvSpPr>
        <p:spPr>
          <a:xfrm>
            <a:off x="8128244" y="3649098"/>
            <a:ext cx="3219987" cy="1905265"/>
          </a:xfrm>
          <a:prstGeom prst="rect">
            <a:avLst/>
          </a:prstGeom>
        </p:spPr>
        <p:txBody>
          <a:bodyPr wrap="square">
            <a:spAutoFit/>
          </a:bodyPr>
          <a:lstStyle/>
          <a:p>
            <a:pPr lvl="0">
              <a:lnSpc>
                <a:spcPct val="110000"/>
              </a:lnSpc>
            </a:pPr>
            <a:r>
              <a:rPr lang="da-DK" b="1" dirty="0">
                <a:latin typeface="Garamond" panose="02020404030301010803" pitchFamily="18" charset="0"/>
                <a:ea typeface="Calibri" panose="020F0502020204030204" pitchFamily="34" charset="0"/>
                <a:cs typeface="Times New Roman" panose="02020603050405020304" pitchFamily="18" charset="0"/>
              </a:rPr>
              <a:t>Antallet af fester </a:t>
            </a:r>
            <a:r>
              <a:rPr lang="da-DK" dirty="0">
                <a:latin typeface="Garamond" panose="02020404030301010803" pitchFamily="18" charset="0"/>
                <a:ea typeface="Calibri" panose="020F0502020204030204" pitchFamily="34" charset="0"/>
                <a:cs typeface="Times New Roman" panose="02020603050405020304" pitchFamily="18" charset="0"/>
              </a:rPr>
              <a:t>stiger markant – og udøverne er ikke ”i træning” fordi festkulturen ikke fylder specielt meget i folkeskolen</a:t>
            </a:r>
          </a:p>
          <a:p>
            <a:pPr lvl="0">
              <a:lnSpc>
                <a:spcPct val="110000"/>
              </a:lnSpc>
            </a:pPr>
            <a:endParaRPr lang="da-DK" dirty="0">
              <a:latin typeface="Garamond" panose="02020404030301010803" pitchFamily="18" charset="0"/>
              <a:ea typeface="Calibri" panose="020F0502020204030204" pitchFamily="34" charset="0"/>
              <a:cs typeface="Times New Roman" panose="02020603050405020304" pitchFamily="18" charset="0"/>
            </a:endParaRPr>
          </a:p>
          <a:p>
            <a:pPr lvl="0">
              <a:lnSpc>
                <a:spcPct val="110000"/>
              </a:lnSpc>
            </a:pPr>
            <a:r>
              <a:rPr lang="da-DK" b="1" dirty="0">
                <a:latin typeface="Garamond" panose="02020404030301010803" pitchFamily="18" charset="0"/>
                <a:ea typeface="Calibri" panose="020F0502020204030204" pitchFamily="34" charset="0"/>
                <a:cs typeface="Times New Roman" panose="02020603050405020304" pitchFamily="18" charset="0"/>
              </a:rPr>
              <a:t>Træningsmængden </a:t>
            </a:r>
            <a:r>
              <a:rPr lang="da-DK" dirty="0">
                <a:latin typeface="Garamond" panose="02020404030301010803" pitchFamily="18" charset="0"/>
                <a:ea typeface="Calibri" panose="020F0502020204030204" pitchFamily="34" charset="0"/>
                <a:cs typeface="Times New Roman" panose="02020603050405020304" pitchFamily="18" charset="0"/>
              </a:rPr>
              <a:t>stiger…..</a:t>
            </a:r>
            <a:endParaRPr lang="da-DK"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ktangel 9"/>
          <p:cNvSpPr/>
          <p:nvPr/>
        </p:nvSpPr>
        <p:spPr>
          <a:xfrm>
            <a:off x="2201292" y="2226349"/>
            <a:ext cx="4243093" cy="1001813"/>
          </a:xfrm>
          <a:prstGeom prst="rect">
            <a:avLst/>
          </a:prstGeom>
        </p:spPr>
        <p:txBody>
          <a:bodyPr wrap="square">
            <a:spAutoFit/>
          </a:bodyPr>
          <a:lstStyle/>
          <a:p>
            <a:pPr lvl="0">
              <a:lnSpc>
                <a:spcPct val="110000"/>
              </a:lnSpc>
            </a:pPr>
            <a:r>
              <a:rPr lang="da-DK" dirty="0">
                <a:latin typeface="Garamond" panose="02020404030301010803" pitchFamily="18" charset="0"/>
                <a:ea typeface="Calibri" panose="020F0502020204030204" pitchFamily="34" charset="0"/>
                <a:cs typeface="Times New Roman" panose="02020603050405020304" pitchFamily="18" charset="0"/>
              </a:rPr>
              <a:t>Det </a:t>
            </a:r>
            <a:r>
              <a:rPr lang="da-DK" b="1" dirty="0">
                <a:latin typeface="Garamond" panose="02020404030301010803" pitchFamily="18" charset="0"/>
                <a:ea typeface="Calibri" panose="020F0502020204030204" pitchFamily="34" charset="0"/>
                <a:cs typeface="Times New Roman" panose="02020603050405020304" pitchFamily="18" charset="0"/>
              </a:rPr>
              <a:t>koster kassen </a:t>
            </a:r>
            <a:r>
              <a:rPr lang="da-DK" dirty="0">
                <a:latin typeface="Garamond" panose="02020404030301010803" pitchFamily="18" charset="0"/>
                <a:ea typeface="Calibri" panose="020F0502020204030204" pitchFamily="34" charset="0"/>
                <a:cs typeface="Times New Roman" panose="02020603050405020304" pitchFamily="18" charset="0"/>
              </a:rPr>
              <a:t>at gå på en ungdomsuddannelse, hvilket kræver, at man har et </a:t>
            </a:r>
            <a:r>
              <a:rPr lang="da-DK" b="1" dirty="0">
                <a:latin typeface="Garamond" panose="02020404030301010803" pitchFamily="18" charset="0"/>
                <a:ea typeface="Calibri" panose="020F0502020204030204" pitchFamily="34" charset="0"/>
                <a:cs typeface="Times New Roman" panose="02020603050405020304" pitchFamily="18" charset="0"/>
              </a:rPr>
              <a:t>fritidsjob</a:t>
            </a:r>
            <a:endParaRPr lang="da-DK" dirty="0">
              <a:latin typeface="Garamond" panose="02020404030301010803" pitchFamily="18" charset="0"/>
              <a:ea typeface="Calibri" panose="020F0502020204030204" pitchFamily="34" charset="0"/>
              <a:cs typeface="Times New Roman" panose="02020603050405020304" pitchFamily="18" charset="0"/>
            </a:endParaRPr>
          </a:p>
        </p:txBody>
      </p:sp>
      <p:sp>
        <p:nvSpPr>
          <p:cNvPr id="11" name="Rektangel 10"/>
          <p:cNvSpPr/>
          <p:nvPr/>
        </p:nvSpPr>
        <p:spPr>
          <a:xfrm>
            <a:off x="202122" y="5154153"/>
            <a:ext cx="3608062" cy="1001813"/>
          </a:xfrm>
          <a:prstGeom prst="rect">
            <a:avLst/>
          </a:prstGeom>
        </p:spPr>
        <p:txBody>
          <a:bodyPr wrap="square">
            <a:spAutoFit/>
          </a:bodyPr>
          <a:lstStyle/>
          <a:p>
            <a:pPr lvl="0">
              <a:lnSpc>
                <a:spcPct val="110000"/>
              </a:lnSpc>
            </a:pPr>
            <a:r>
              <a:rPr lang="da-DK" b="1" dirty="0">
                <a:latin typeface="Garamond" panose="02020404030301010803" pitchFamily="18" charset="0"/>
                <a:ea typeface="Calibri" panose="020F0502020204030204" pitchFamily="34" charset="0"/>
                <a:cs typeface="Times New Roman" panose="02020603050405020304" pitchFamily="18" charset="0"/>
              </a:rPr>
              <a:t>Større personligt ansvar </a:t>
            </a:r>
            <a:r>
              <a:rPr lang="da-DK" dirty="0">
                <a:latin typeface="Garamond" panose="02020404030301010803" pitchFamily="18" charset="0"/>
                <a:ea typeface="Calibri" panose="020F0502020204030204" pitchFamily="34" charset="0"/>
                <a:cs typeface="Times New Roman" panose="02020603050405020304" pitchFamily="18" charset="0"/>
              </a:rPr>
              <a:t>- forældrene trækker sig mere eller mindre bevidst fra skoleprojektet</a:t>
            </a:r>
            <a:endParaRPr lang="da-DK"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34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el 1">
            <a:extLst>
              <a:ext uri="{FF2B5EF4-FFF2-40B4-BE49-F238E27FC236}">
                <a16:creationId xmlns:a16="http://schemas.microsoft.com/office/drawing/2014/main" id="{4F006B3B-7A01-4B44-8B55-60FD13E46ACA}"/>
              </a:ext>
            </a:extLst>
          </p:cNvPr>
          <p:cNvSpPr>
            <a:spLocks noGrp="1" noChangeArrowheads="1"/>
          </p:cNvSpPr>
          <p:nvPr>
            <p:ph type="title"/>
          </p:nvPr>
        </p:nvSpPr>
        <p:spPr>
          <a:xfrm>
            <a:off x="599435" y="3217991"/>
            <a:ext cx="5667375" cy="1908902"/>
          </a:xfrm>
        </p:spPr>
        <p:txBody>
          <a:bodyPr vert="horz" lIns="91440" tIns="45720" rIns="91440" bIns="45720" rtlCol="0" anchor="ctr">
            <a:normAutofit/>
          </a:bodyPr>
          <a:lstStyle/>
          <a:p>
            <a:r>
              <a:rPr lang="en-US" altLang="da-DK" kern="1200">
                <a:solidFill>
                  <a:schemeClr val="tx1"/>
                </a:solidFill>
                <a:latin typeface="+mj-lt"/>
                <a:ea typeface="+mj-ea"/>
                <a:cs typeface="+mj-cs"/>
              </a:rPr>
              <a:t>Vi lever i en verden i HASTIG forandring!</a:t>
            </a:r>
          </a:p>
        </p:txBody>
      </p:sp>
      <p:pic>
        <p:nvPicPr>
          <p:cNvPr id="53251" name="Pladsholder til indhold 3" descr="Vækstkurve.png">
            <a:extLst>
              <a:ext uri="{FF2B5EF4-FFF2-40B4-BE49-F238E27FC236}">
                <a16:creationId xmlns:a16="http://schemas.microsoft.com/office/drawing/2014/main" id="{C567C47E-28F8-469E-85D8-3C43F2EFF1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49189" y="640080"/>
            <a:ext cx="3744199" cy="4188823"/>
          </a:xfrm>
          <a:prstGeom prst="rect">
            <a:avLst/>
          </a:prstGeom>
        </p:spPr>
      </p:pic>
    </p:spTree>
    <p:extLst>
      <p:ext uri="{BB962C8B-B14F-4D97-AF65-F5344CB8AC3E}">
        <p14:creationId xmlns:p14="http://schemas.microsoft.com/office/powerpoint/2010/main" val="219636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C3BE3-8AF0-436D-92F8-52AD9049E6BE}"/>
              </a:ext>
            </a:extLst>
          </p:cNvPr>
          <p:cNvSpPr>
            <a:spLocks noGrp="1"/>
          </p:cNvSpPr>
          <p:nvPr>
            <p:ph type="title"/>
          </p:nvPr>
        </p:nvSpPr>
        <p:spPr>
          <a:xfrm>
            <a:off x="640081" y="2074363"/>
            <a:ext cx="2752353" cy="2709275"/>
          </a:xfrm>
          <a:prstGeom prst="ellipse">
            <a:avLst/>
          </a:prstGeom>
          <a:solidFill>
            <a:srgbClr val="262626"/>
          </a:solidFill>
          <a:ln w="174625" cmpd="thinThick">
            <a:solidFill>
              <a:srgbClr val="262626"/>
            </a:solidFill>
          </a:ln>
        </p:spPr>
        <p:txBody>
          <a:bodyPr vert="horz" lIns="121920" tIns="60960" rIns="121920" bIns="60960" rtlCol="0" anchor="ctr">
            <a:normAutofit/>
          </a:bodyPr>
          <a:lstStyle/>
          <a:p>
            <a:pPr algn="ctr" defTabSz="1219170">
              <a:defRPr/>
            </a:pPr>
            <a:r>
              <a:rPr lang="en-US" sz="2667" dirty="0">
                <a:solidFill>
                  <a:schemeClr val="bg1"/>
                </a:solidFill>
                <a:highlight>
                  <a:srgbClr val="C0C0C0"/>
                </a:highlight>
              </a:rPr>
              <a:t>9.Kl 1986</a:t>
            </a:r>
          </a:p>
        </p:txBody>
      </p:sp>
      <p:pic>
        <p:nvPicPr>
          <p:cNvPr id="20483" name="Pladsholder til indhold 4" descr="Klassebillede 1985.png">
            <a:extLst>
              <a:ext uri="{FF2B5EF4-FFF2-40B4-BE49-F238E27FC236}">
                <a16:creationId xmlns:a16="http://schemas.microsoft.com/office/drawing/2014/main" id="{25C21BD2-DBBD-462C-99ED-691B6021AFE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38" b="15026"/>
          <a:stretch/>
        </p:blipFill>
        <p:spPr>
          <a:xfrm>
            <a:off x="4038601" y="1014753"/>
            <a:ext cx="7188199" cy="4825104"/>
          </a:xfrm>
          <a:prstGeom prst="rect">
            <a:avLst/>
          </a:prstGeom>
        </p:spPr>
      </p:pic>
      <p:sp>
        <p:nvSpPr>
          <p:cNvPr id="6148" name="Pladsholder til sidefod 3">
            <a:extLst>
              <a:ext uri="{FF2B5EF4-FFF2-40B4-BE49-F238E27FC236}">
                <a16:creationId xmlns:a16="http://schemas.microsoft.com/office/drawing/2014/main" id="{9586E1A2-362A-4B35-A223-CABB065F4000}"/>
              </a:ext>
            </a:extLst>
          </p:cNvPr>
          <p:cNvSpPr>
            <a:spLocks noGrp="1"/>
          </p:cNvSpPr>
          <p:nvPr>
            <p:ph type="ftr" sz="quarter" idx="11"/>
          </p:nvPr>
        </p:nvSpPr>
        <p:spPr bwMode="auto">
          <a:xfrm>
            <a:off x="4116613" y="6356350"/>
            <a:ext cx="703217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121920" tIns="60960" rIns="121920" bIns="60960" numCol="1" rtlCol="0" anchor="ctr" anchorCtr="0" compatLnSpc="1">
            <a:prstTxWarp prst="textNoShape">
              <a:avLst/>
            </a:prstTxWarp>
            <a:normAutofit/>
          </a:bodyPr>
          <a:lstStyle>
            <a:lvl1pPr>
              <a:defRPr sz="1633">
                <a:solidFill>
                  <a:schemeClr val="tx1"/>
                </a:solidFill>
                <a:latin typeface="Times New Roman" panose="02020603050405020304" pitchFamily="18" charset="0"/>
              </a:defRPr>
            </a:lvl1pPr>
            <a:lvl2pPr marL="505541" indent="-194438">
              <a:defRPr sz="1633">
                <a:solidFill>
                  <a:schemeClr val="tx1"/>
                </a:solidFill>
                <a:latin typeface="Times New Roman" panose="02020603050405020304" pitchFamily="18" charset="0"/>
              </a:defRPr>
            </a:lvl2pPr>
            <a:lvl3pPr marL="777753" indent="-155551">
              <a:defRPr sz="1633">
                <a:solidFill>
                  <a:schemeClr val="tx1"/>
                </a:solidFill>
                <a:latin typeface="Times New Roman" panose="02020603050405020304" pitchFamily="18" charset="0"/>
              </a:defRPr>
            </a:lvl3pPr>
            <a:lvl4pPr marL="1088855" indent="-155551">
              <a:defRPr sz="1633">
                <a:solidFill>
                  <a:schemeClr val="tx1"/>
                </a:solidFill>
                <a:latin typeface="Times New Roman" panose="02020603050405020304" pitchFamily="18" charset="0"/>
              </a:defRPr>
            </a:lvl4pPr>
            <a:lvl5pPr marL="1399956" indent="-155551">
              <a:defRPr sz="1633">
                <a:solidFill>
                  <a:schemeClr val="tx1"/>
                </a:solidFill>
                <a:latin typeface="Times New Roman" panose="02020603050405020304" pitchFamily="18" charset="0"/>
              </a:defRPr>
            </a:lvl5pPr>
            <a:lvl6pPr marL="1711059" indent="-155551" eaLnBrk="0" fontAlgn="base" hangingPunct="0">
              <a:spcBef>
                <a:spcPct val="0"/>
              </a:spcBef>
              <a:spcAft>
                <a:spcPct val="0"/>
              </a:spcAft>
              <a:defRPr sz="1633">
                <a:solidFill>
                  <a:schemeClr val="tx1"/>
                </a:solidFill>
                <a:latin typeface="Times New Roman" panose="02020603050405020304" pitchFamily="18" charset="0"/>
              </a:defRPr>
            </a:lvl6pPr>
            <a:lvl7pPr marL="2022160" indent="-155551" eaLnBrk="0" fontAlgn="base" hangingPunct="0">
              <a:spcBef>
                <a:spcPct val="0"/>
              </a:spcBef>
              <a:spcAft>
                <a:spcPct val="0"/>
              </a:spcAft>
              <a:defRPr sz="1633">
                <a:solidFill>
                  <a:schemeClr val="tx1"/>
                </a:solidFill>
                <a:latin typeface="Times New Roman" panose="02020603050405020304" pitchFamily="18" charset="0"/>
              </a:defRPr>
            </a:lvl7pPr>
            <a:lvl8pPr marL="2333260" indent="-155551" eaLnBrk="0" fontAlgn="base" hangingPunct="0">
              <a:spcBef>
                <a:spcPct val="0"/>
              </a:spcBef>
              <a:spcAft>
                <a:spcPct val="0"/>
              </a:spcAft>
              <a:defRPr sz="1633">
                <a:solidFill>
                  <a:schemeClr val="tx1"/>
                </a:solidFill>
                <a:latin typeface="Times New Roman" panose="02020603050405020304" pitchFamily="18" charset="0"/>
              </a:defRPr>
            </a:lvl8pPr>
            <a:lvl9pPr marL="2644361" indent="-155551" eaLnBrk="0" fontAlgn="base" hangingPunct="0">
              <a:spcBef>
                <a:spcPct val="0"/>
              </a:spcBef>
              <a:spcAft>
                <a:spcPct val="0"/>
              </a:spcAft>
              <a:defRPr sz="1633">
                <a:solidFill>
                  <a:schemeClr val="tx1"/>
                </a:solidFill>
                <a:latin typeface="Times New Roman" panose="02020603050405020304" pitchFamily="18" charset="0"/>
              </a:defRPr>
            </a:lvl9pPr>
          </a:lstStyle>
          <a:p>
            <a:pPr defTabSz="1219170">
              <a:lnSpc>
                <a:spcPct val="90000"/>
              </a:lnSpc>
              <a:spcAft>
                <a:spcPts val="600"/>
              </a:spcAft>
              <a:defRPr/>
            </a:pPr>
            <a:r>
              <a:rPr lang="en-US" altLang="da-DK" sz="1600">
                <a:solidFill>
                  <a:srgbClr val="898989"/>
                </a:solidFill>
                <a:latin typeface="+mn-lt"/>
              </a:rPr>
              <a:t>Center for Ungdomstudier (CUR)</a:t>
            </a:r>
          </a:p>
        </p:txBody>
      </p:sp>
    </p:spTree>
    <p:extLst>
      <p:ext uri="{BB962C8B-B14F-4D97-AF65-F5344CB8AC3E}">
        <p14:creationId xmlns:p14="http://schemas.microsoft.com/office/powerpoint/2010/main" val="73804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DE55F-19C9-40C4-B4DB-9E3398C45987}"/>
              </a:ext>
            </a:extLst>
          </p:cNvPr>
          <p:cNvSpPr>
            <a:spLocks noGrp="1"/>
          </p:cNvSpPr>
          <p:nvPr>
            <p:ph type="title"/>
          </p:nvPr>
        </p:nvSpPr>
        <p:spPr>
          <a:xfrm>
            <a:off x="827088" y="589639"/>
            <a:ext cx="10515600" cy="1325563"/>
          </a:xfrm>
        </p:spPr>
        <p:txBody>
          <a:bodyPr>
            <a:normAutofit fontScale="90000"/>
          </a:bodyPr>
          <a:lstStyle/>
          <a:p>
            <a:pPr algn="ctr"/>
            <a:r>
              <a:rPr lang="da-DK" dirty="0"/>
              <a:t>Deres fremtid bliver </a:t>
            </a:r>
            <a:r>
              <a:rPr lang="da-DK" dirty="0" err="1"/>
              <a:t>nano</a:t>
            </a:r>
            <a:r>
              <a:rPr lang="da-DK" dirty="0"/>
              <a:t>-science, kvantecomputere, 21st Century </a:t>
            </a:r>
            <a:r>
              <a:rPr lang="da-DK" dirty="0" err="1"/>
              <a:t>Medicine</a:t>
            </a:r>
            <a:r>
              <a:rPr lang="da-DK" dirty="0"/>
              <a:t>, </a:t>
            </a:r>
            <a:r>
              <a:rPr lang="da-DK" dirty="0" err="1"/>
              <a:t>biotech</a:t>
            </a:r>
            <a:r>
              <a:rPr lang="da-DK" dirty="0"/>
              <a:t> og….</a:t>
            </a:r>
          </a:p>
        </p:txBody>
      </p:sp>
      <p:sp>
        <p:nvSpPr>
          <p:cNvPr id="3" name="Pladsholder til tekst 2">
            <a:extLst>
              <a:ext uri="{FF2B5EF4-FFF2-40B4-BE49-F238E27FC236}">
                <a16:creationId xmlns:a16="http://schemas.microsoft.com/office/drawing/2014/main" id="{B226BB77-9D60-4478-95F2-3A9F273ED357}"/>
              </a:ext>
            </a:extLst>
          </p:cNvPr>
          <p:cNvSpPr>
            <a:spLocks noGrp="1"/>
          </p:cNvSpPr>
          <p:nvPr>
            <p:ph type="body" idx="1"/>
          </p:nvPr>
        </p:nvSpPr>
        <p:spPr/>
        <p:txBody>
          <a:bodyPr/>
          <a:lstStyle/>
          <a:p>
            <a:endParaRPr lang="da-DK" dirty="0"/>
          </a:p>
        </p:txBody>
      </p:sp>
      <p:pic>
        <p:nvPicPr>
          <p:cNvPr id="8" name="Pladsholder til indhold 7" descr="Et billede, der indeholder indendørs, bord, sidder, mand&#10;&#10;Automatisk genereret beskrivelse">
            <a:extLst>
              <a:ext uri="{FF2B5EF4-FFF2-40B4-BE49-F238E27FC236}">
                <a16:creationId xmlns:a16="http://schemas.microsoft.com/office/drawing/2014/main" id="{2F2937C3-A199-4F4F-8B6C-454FBB503B0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08994" y="3475831"/>
            <a:ext cx="2619375" cy="1743075"/>
          </a:xfrm>
        </p:spPr>
      </p:pic>
      <p:sp>
        <p:nvSpPr>
          <p:cNvPr id="5" name="Pladsholder til tekst 4">
            <a:extLst>
              <a:ext uri="{FF2B5EF4-FFF2-40B4-BE49-F238E27FC236}">
                <a16:creationId xmlns:a16="http://schemas.microsoft.com/office/drawing/2014/main" id="{8F33FB6F-3FD7-4AEE-9A9D-BA2A7CCC8168}"/>
              </a:ext>
            </a:extLst>
          </p:cNvPr>
          <p:cNvSpPr>
            <a:spLocks noGrp="1"/>
          </p:cNvSpPr>
          <p:nvPr>
            <p:ph type="body" sz="quarter" idx="3"/>
          </p:nvPr>
        </p:nvSpPr>
        <p:spPr/>
        <p:txBody>
          <a:bodyPr/>
          <a:lstStyle/>
          <a:p>
            <a:endParaRPr lang="da-DK"/>
          </a:p>
        </p:txBody>
      </p:sp>
      <p:pic>
        <p:nvPicPr>
          <p:cNvPr id="10" name="Pladsholder til indhold 9" descr="Et billede, der indeholder bil, vej, udendørs, lille&#10;&#10;Automatisk genereret beskrivelse">
            <a:extLst>
              <a:ext uri="{FF2B5EF4-FFF2-40B4-BE49-F238E27FC236}">
                <a16:creationId xmlns:a16="http://schemas.microsoft.com/office/drawing/2014/main" id="{765225DC-3888-4BC9-ACD3-D28BE1B4189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3362563"/>
            <a:ext cx="5183188" cy="1969611"/>
          </a:xfrm>
        </p:spPr>
      </p:pic>
    </p:spTree>
    <p:extLst>
      <p:ext uri="{BB962C8B-B14F-4D97-AF65-F5344CB8AC3E}">
        <p14:creationId xmlns:p14="http://schemas.microsoft.com/office/powerpoint/2010/main" val="127304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6"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8" name="Group 97">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9" name="Rectangle 98">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3314" name="Titel 1"/>
          <p:cNvSpPr>
            <a:spLocks noGrp="1"/>
          </p:cNvSpPr>
          <p:nvPr>
            <p:ph type="title"/>
          </p:nvPr>
        </p:nvSpPr>
        <p:spPr>
          <a:xfrm>
            <a:off x="904877" y="2415322"/>
            <a:ext cx="3451730" cy="2399869"/>
          </a:xfrm>
        </p:spPr>
        <p:txBody>
          <a:bodyPr>
            <a:normAutofit/>
          </a:bodyPr>
          <a:lstStyle/>
          <a:p>
            <a:pPr algn="ctr" eaLnBrk="1" hangingPunct="1"/>
            <a:r>
              <a:rPr lang="da-DK" altLang="da-DK" sz="4000">
                <a:solidFill>
                  <a:srgbClr val="FFFFFF"/>
                </a:solidFill>
              </a:rPr>
              <a:t>Hvad er 21st century skills?</a:t>
            </a:r>
          </a:p>
        </p:txBody>
      </p:sp>
      <p:sp>
        <p:nvSpPr>
          <p:cNvPr id="15363" name="Pladsholder til indhold 2"/>
          <p:cNvSpPr>
            <a:spLocks noGrp="1"/>
          </p:cNvSpPr>
          <p:nvPr>
            <p:ph idx="1"/>
          </p:nvPr>
        </p:nvSpPr>
        <p:spPr>
          <a:xfrm>
            <a:off x="5120640" y="804672"/>
            <a:ext cx="6281928" cy="5248656"/>
          </a:xfrm>
        </p:spPr>
        <p:txBody>
          <a:bodyPr rtlCol="0" anchor="ctr">
            <a:normAutofit/>
          </a:bodyPr>
          <a:lstStyle/>
          <a:p>
            <a:pPr marL="342906" indent="-342906" defTabSz="457207">
              <a:buClr>
                <a:schemeClr val="bg2">
                  <a:lumMod val="40000"/>
                  <a:lumOff val="60000"/>
                </a:schemeClr>
              </a:buClr>
              <a:buFont typeface="Wingdings 3" charset="2"/>
              <a:buChar char=""/>
              <a:defRPr/>
            </a:pPr>
            <a:r>
              <a:rPr lang="da-DK" altLang="da-DK" sz="2000"/>
              <a:t>Det er bl.a.:</a:t>
            </a:r>
          </a:p>
          <a:p>
            <a:pPr marL="342906" indent="-342906" defTabSz="457207">
              <a:buClr>
                <a:schemeClr val="bg2">
                  <a:lumMod val="40000"/>
                  <a:lumOff val="60000"/>
                </a:schemeClr>
              </a:buClr>
              <a:buFont typeface="Wingdings 3" charset="2"/>
              <a:buChar char=""/>
              <a:defRPr/>
            </a:pPr>
            <a:r>
              <a:rPr lang="da-DK" altLang="da-DK" sz="2000"/>
              <a:t>Det at kunne være udenfor sin </a:t>
            </a:r>
            <a:r>
              <a:rPr lang="da-DK" altLang="da-DK" sz="2000" b="1"/>
              <a:t>comfortzone</a:t>
            </a:r>
            <a:r>
              <a:rPr lang="da-DK" altLang="da-DK" sz="2000"/>
              <a:t>…..</a:t>
            </a:r>
          </a:p>
          <a:p>
            <a:pPr marL="342906" indent="-342906" defTabSz="457207">
              <a:buClr>
                <a:schemeClr val="bg2">
                  <a:lumMod val="40000"/>
                  <a:lumOff val="60000"/>
                </a:schemeClr>
              </a:buClr>
              <a:buFont typeface="Wingdings 3" charset="2"/>
              <a:buChar char=""/>
              <a:defRPr/>
            </a:pPr>
            <a:r>
              <a:rPr lang="da-DK" altLang="da-DK" sz="2000" b="1"/>
              <a:t>Eksperimentere </a:t>
            </a:r>
            <a:r>
              <a:rPr lang="da-DK" altLang="da-DK" sz="2000"/>
              <a:t>– og turde fejle…</a:t>
            </a:r>
          </a:p>
          <a:p>
            <a:pPr marL="342906" indent="-342906" defTabSz="457207">
              <a:buClr>
                <a:schemeClr val="bg2">
                  <a:lumMod val="40000"/>
                  <a:lumOff val="60000"/>
                </a:schemeClr>
              </a:buClr>
              <a:buFont typeface="Wingdings 3" charset="2"/>
              <a:buChar char=""/>
              <a:defRPr/>
            </a:pPr>
            <a:r>
              <a:rPr lang="da-DK" altLang="da-DK" sz="2000"/>
              <a:t>Evnen og viljen til </a:t>
            </a:r>
            <a:r>
              <a:rPr lang="da-DK" altLang="da-DK" sz="2000" b="1"/>
              <a:t>samarbejde</a:t>
            </a:r>
          </a:p>
          <a:p>
            <a:pPr marL="342906" indent="-342906" defTabSz="457207">
              <a:buClr>
                <a:schemeClr val="bg2">
                  <a:lumMod val="40000"/>
                  <a:lumOff val="60000"/>
                </a:schemeClr>
              </a:buClr>
              <a:buFont typeface="Wingdings 3" charset="2"/>
              <a:buChar char=""/>
              <a:defRPr/>
            </a:pPr>
            <a:r>
              <a:rPr lang="da-DK" altLang="da-DK" sz="2000" b="1"/>
              <a:t>Kreativitet</a:t>
            </a:r>
          </a:p>
          <a:p>
            <a:pPr marL="342906" indent="-342906" defTabSz="457207">
              <a:buClr>
                <a:schemeClr val="bg2">
                  <a:lumMod val="40000"/>
                  <a:lumOff val="60000"/>
                </a:schemeClr>
              </a:buClr>
              <a:buFont typeface="Wingdings 3" charset="2"/>
              <a:buChar char=""/>
              <a:defRPr/>
            </a:pPr>
            <a:r>
              <a:rPr lang="da-DK" altLang="da-DK" sz="2000"/>
              <a:t>Kritisk sans – ikke bare ”Hvad?” men også ”</a:t>
            </a:r>
            <a:r>
              <a:rPr lang="da-DK" altLang="da-DK" sz="2000" b="1"/>
              <a:t>Hvorfor</a:t>
            </a:r>
            <a:r>
              <a:rPr lang="da-DK" altLang="da-DK" sz="2000"/>
              <a:t>?”</a:t>
            </a:r>
          </a:p>
          <a:p>
            <a:pPr marL="342906" indent="-342906" defTabSz="457207">
              <a:buClr>
                <a:schemeClr val="bg2">
                  <a:lumMod val="40000"/>
                  <a:lumOff val="60000"/>
                </a:schemeClr>
              </a:buClr>
              <a:buFont typeface="Wingdings 3" charset="2"/>
              <a:buChar char=""/>
              <a:defRPr/>
            </a:pPr>
            <a:r>
              <a:rPr lang="da-DK" altLang="da-DK" sz="2000"/>
              <a:t>Hvad får de ud af, at dyrke idræt på højt niveau? Hvad er transferværdien?</a:t>
            </a:r>
          </a:p>
        </p:txBody>
      </p:sp>
    </p:spTree>
    <p:extLst>
      <p:ext uri="{BB962C8B-B14F-4D97-AF65-F5344CB8AC3E}">
        <p14:creationId xmlns:p14="http://schemas.microsoft.com/office/powerpoint/2010/main" val="94723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59D1A18-40C7-44DD-B503-F5733C4B0066}"/>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4200" kern="1200">
                <a:solidFill>
                  <a:srgbClr val="FFFFFF"/>
                </a:solidFill>
                <a:latin typeface="+mj-lt"/>
                <a:ea typeface="+mj-ea"/>
                <a:cs typeface="+mj-cs"/>
              </a:rPr>
              <a:t>Unge der dyrker idræt   - eller atleter der er unge?</a:t>
            </a:r>
          </a:p>
        </p:txBody>
      </p:sp>
      <p:pic>
        <p:nvPicPr>
          <p:cNvPr id="5" name="Pladsholder til indhold 4" descr="Et billede, der indeholder græs, fodbold, felt, afspiller&#10;&#10;Automatisk oprettet beskrivelse">
            <a:extLst>
              <a:ext uri="{FF2B5EF4-FFF2-40B4-BE49-F238E27FC236}">
                <a16:creationId xmlns:a16="http://schemas.microsoft.com/office/drawing/2014/main" id="{3C1D1917-1AF3-4F7B-9CA3-03B18C90DC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462"/>
          <a:stretch/>
        </p:blipFill>
        <p:spPr>
          <a:xfrm>
            <a:off x="2514976" y="307731"/>
            <a:ext cx="7106949" cy="3997637"/>
          </a:xfrm>
          <a:prstGeom prst="rect">
            <a:avLst/>
          </a:prstGeom>
        </p:spPr>
      </p:pic>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505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9BFEF-F707-4890-82DC-83BF57E591D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000" kern="1200" dirty="0" err="1">
                <a:solidFill>
                  <a:srgbClr val="FFFFFF"/>
                </a:solidFill>
                <a:latin typeface="+mj-lt"/>
                <a:ea typeface="+mj-ea"/>
                <a:cs typeface="+mj-cs"/>
              </a:rPr>
              <a:t>Øvebane</a:t>
            </a:r>
            <a:r>
              <a:rPr lang="en-US" sz="3000" kern="1200" dirty="0">
                <a:solidFill>
                  <a:srgbClr val="FFFFFF"/>
                </a:solidFill>
                <a:latin typeface="+mj-lt"/>
                <a:ea typeface="+mj-ea"/>
                <a:cs typeface="+mj-cs"/>
              </a:rPr>
              <a:t> </a:t>
            </a:r>
            <a:r>
              <a:rPr lang="en-US" sz="3000" kern="1200" dirty="0" err="1">
                <a:solidFill>
                  <a:srgbClr val="FFFFFF"/>
                </a:solidFill>
                <a:latin typeface="+mj-lt"/>
                <a:ea typeface="+mj-ea"/>
                <a:cs typeface="+mj-cs"/>
              </a:rPr>
              <a:t>eller</a:t>
            </a:r>
            <a:r>
              <a:rPr lang="en-US" sz="3000" kern="1200" dirty="0">
                <a:solidFill>
                  <a:srgbClr val="FFFFFF"/>
                </a:solidFill>
                <a:latin typeface="+mj-lt"/>
                <a:ea typeface="+mj-ea"/>
                <a:cs typeface="+mj-cs"/>
              </a:rPr>
              <a:t> </a:t>
            </a:r>
            <a:r>
              <a:rPr lang="en-US" sz="3000" kern="1200" dirty="0" err="1">
                <a:solidFill>
                  <a:srgbClr val="FFFFFF"/>
                </a:solidFill>
                <a:latin typeface="+mj-lt"/>
                <a:ea typeface="+mj-ea"/>
                <a:cs typeface="+mj-cs"/>
              </a:rPr>
              <a:t>præsationsarena</a:t>
            </a:r>
            <a:r>
              <a:rPr lang="en-US" sz="3000" kern="1200" dirty="0">
                <a:solidFill>
                  <a:srgbClr val="FFFFFF"/>
                </a:solidFill>
                <a:latin typeface="+mj-lt"/>
                <a:ea typeface="+mj-ea"/>
                <a:cs typeface="+mj-cs"/>
              </a:rPr>
              <a:t>……?</a:t>
            </a:r>
          </a:p>
        </p:txBody>
      </p:sp>
      <p:pic>
        <p:nvPicPr>
          <p:cNvPr id="5" name="Pladsholder til indhold 4" descr="Et billede, der indeholder tennis, himmel, ketsjer, udendørs&#10;&#10;Automatisk oprettet beskrivelse">
            <a:extLst>
              <a:ext uri="{FF2B5EF4-FFF2-40B4-BE49-F238E27FC236}">
                <a16:creationId xmlns:a16="http://schemas.microsoft.com/office/drawing/2014/main" id="{03DE19E0-919E-46C8-9607-01C6ACABC9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083587"/>
            <a:ext cx="6553545" cy="4698768"/>
          </a:xfrm>
          <a:prstGeom prst="rect">
            <a:avLst/>
          </a:prstGeom>
        </p:spPr>
      </p:pic>
    </p:spTree>
    <p:extLst>
      <p:ext uri="{BB962C8B-B14F-4D97-AF65-F5344CB8AC3E}">
        <p14:creationId xmlns:p14="http://schemas.microsoft.com/office/powerpoint/2010/main" val="2018989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el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defRPr/>
            </a:pPr>
            <a:r>
              <a:rPr lang="en-US" sz="1800" b="1">
                <a:solidFill>
                  <a:srgbClr val="FFFFFF"/>
                </a:solidFill>
              </a:rPr>
              <a:t>Globalt orienterede og </a:t>
            </a:r>
            <a:r>
              <a:rPr lang="en-US" sz="1800" b="1" u="sng">
                <a:solidFill>
                  <a:srgbClr val="FFFFFF"/>
                </a:solidFill>
              </a:rPr>
              <a:t>udfordrede unge</a:t>
            </a:r>
            <a:r>
              <a:rPr lang="en-US" sz="1800" b="1">
                <a:solidFill>
                  <a:srgbClr val="FFFFFF"/>
                </a:solidFill>
              </a:rPr>
              <a:t>….</a:t>
            </a:r>
            <a:br>
              <a:rPr lang="en-US" sz="1800" b="1">
                <a:solidFill>
                  <a:srgbClr val="FFFFFF"/>
                </a:solidFill>
              </a:rPr>
            </a:br>
            <a:br>
              <a:rPr lang="en-US" sz="1800" b="1">
                <a:solidFill>
                  <a:srgbClr val="FFFFFF"/>
                </a:solidFill>
              </a:rPr>
            </a:br>
            <a:r>
              <a:rPr lang="en-US" sz="1800" b="1">
                <a:solidFill>
                  <a:srgbClr val="FFFFFF"/>
                </a:solidFill>
              </a:rPr>
              <a:t>Nogle få perspektiver på fremtiden!</a:t>
            </a:r>
          </a:p>
        </p:txBody>
      </p:sp>
      <p:pic>
        <p:nvPicPr>
          <p:cNvPr id="13315" name="Pladsholder til indhold 6"/>
          <p:cNvPicPr>
            <a:picLocks noChangeAspect="1"/>
          </p:cNvPicPr>
          <p:nvPr/>
        </p:nvPicPr>
        <p:blipFill rotWithShape="1">
          <a:blip r:embed="rId2">
            <a:extLst>
              <a:ext uri="{28A0092B-C50C-407E-A947-70E740481C1C}">
                <a14:useLocalDpi xmlns:a14="http://schemas.microsoft.com/office/drawing/2010/main" val="0"/>
              </a:ext>
            </a:extLst>
          </a:blip>
          <a:srcRect r="21103"/>
          <a:stretch/>
        </p:blipFill>
        <p:spPr bwMode="auto">
          <a:xfrm>
            <a:off x="4170707" y="961812"/>
            <a:ext cx="6923984"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511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2316A702-2A62-4C07-9339-73F45DEE69EC}"/>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da-DK" sz="2200" b="1" kern="1200">
                <a:solidFill>
                  <a:srgbClr val="FFFFFF"/>
                </a:solidFill>
                <a:latin typeface="+mj-lt"/>
                <a:ea typeface="+mj-ea"/>
                <a:cs typeface="+mj-cs"/>
              </a:rPr>
              <a:t>Individuel optimisme - Kollektiv pessimisme</a:t>
            </a:r>
            <a:br>
              <a:rPr lang="en-US" altLang="da-DK" sz="2200" b="1" kern="1200">
                <a:solidFill>
                  <a:srgbClr val="FFFFFF"/>
                </a:solidFill>
                <a:latin typeface="+mj-lt"/>
                <a:ea typeface="+mj-ea"/>
                <a:cs typeface="+mj-cs"/>
              </a:rPr>
            </a:br>
            <a:r>
              <a:rPr lang="en-US" altLang="da-DK" sz="2200" b="1" kern="1200">
                <a:solidFill>
                  <a:srgbClr val="FFFFFF"/>
                </a:solidFill>
                <a:latin typeface="+mj-lt"/>
                <a:ea typeface="+mj-ea"/>
                <a:cs typeface="+mj-cs"/>
              </a:rPr>
              <a:t>Hvad tænker du om fremtiden?</a:t>
            </a:r>
          </a:p>
        </p:txBody>
      </p:sp>
      <p:graphicFrame>
        <p:nvGraphicFramePr>
          <p:cNvPr id="4" name="Pladsholder til indhold 3">
            <a:extLst>
              <a:ext uri="{FF2B5EF4-FFF2-40B4-BE49-F238E27FC236}">
                <a16:creationId xmlns:a16="http://schemas.microsoft.com/office/drawing/2014/main" id="{AE48D8D2-CAEA-4296-A627-D9FBF886796D}"/>
              </a:ext>
            </a:extLst>
          </p:cNvPr>
          <p:cNvGraphicFramePr>
            <a:graphicFrameLocks noGrp="1"/>
          </p:cNvGraphicFramePr>
          <p:nvPr>
            <p:ph idx="1"/>
            <p:extLst>
              <p:ext uri="{D42A27DB-BD31-4B8C-83A1-F6EECF244321}">
                <p14:modId xmlns:p14="http://schemas.microsoft.com/office/powerpoint/2010/main" val="1593890760"/>
              </p:ext>
            </p:extLst>
          </p:nvPr>
        </p:nvGraphicFramePr>
        <p:xfrm>
          <a:off x="4038600" y="1369824"/>
          <a:ext cx="7188200" cy="4114967"/>
        </p:xfrm>
        <a:graphic>
          <a:graphicData uri="http://schemas.openxmlformats.org/drawingml/2006/table">
            <a:tbl>
              <a:tblPr firstRow="1" bandRow="1">
                <a:tableStyleId>{8EC20E35-A176-4012-BC5E-935CFFF8708E}</a:tableStyleId>
              </a:tblPr>
              <a:tblGrid>
                <a:gridCol w="3757452">
                  <a:extLst>
                    <a:ext uri="{9D8B030D-6E8A-4147-A177-3AD203B41FA5}">
                      <a16:colId xmlns:a16="http://schemas.microsoft.com/office/drawing/2014/main" val="815884258"/>
                    </a:ext>
                  </a:extLst>
                </a:gridCol>
                <a:gridCol w="3430748">
                  <a:extLst>
                    <a:ext uri="{9D8B030D-6E8A-4147-A177-3AD203B41FA5}">
                      <a16:colId xmlns:a16="http://schemas.microsoft.com/office/drawing/2014/main" val="507600639"/>
                    </a:ext>
                  </a:extLst>
                </a:gridCol>
              </a:tblGrid>
              <a:tr h="459086">
                <a:tc>
                  <a:txBody>
                    <a:bodyPr/>
                    <a:lstStyle/>
                    <a:p>
                      <a:endParaRPr lang="da-DK" sz="2200"/>
                    </a:p>
                  </a:txBody>
                  <a:tcPr marL="85014" marR="85014" marT="42481" marB="42481"/>
                </a:tc>
                <a:tc>
                  <a:txBody>
                    <a:bodyPr/>
                    <a:lstStyle/>
                    <a:p>
                      <a:r>
                        <a:rPr lang="da-DK" sz="2200"/>
                        <a:t>PCT</a:t>
                      </a:r>
                    </a:p>
                  </a:txBody>
                  <a:tcPr marL="85014" marR="85014" marT="42481" marB="42481"/>
                </a:tc>
                <a:extLst>
                  <a:ext uri="{0D108BD9-81ED-4DB2-BD59-A6C34878D82A}">
                    <a16:rowId xmlns:a16="http://schemas.microsoft.com/office/drawing/2014/main" val="323907139"/>
                  </a:ext>
                </a:extLst>
              </a:tr>
              <a:tr h="459086">
                <a:tc>
                  <a:txBody>
                    <a:bodyPr/>
                    <a:lstStyle/>
                    <a:p>
                      <a:r>
                        <a:rPr lang="da-DK" sz="2200"/>
                        <a:t>Det bliver spændende!</a:t>
                      </a:r>
                    </a:p>
                  </a:txBody>
                  <a:tcPr marL="85014" marR="85014" marT="42481" marB="42481"/>
                </a:tc>
                <a:tc>
                  <a:txBody>
                    <a:bodyPr/>
                    <a:lstStyle/>
                    <a:p>
                      <a:pPr algn="ctr"/>
                      <a:r>
                        <a:rPr lang="da-DK" sz="2200"/>
                        <a:t>78,9 (81,9-75,7)</a:t>
                      </a:r>
                    </a:p>
                  </a:txBody>
                  <a:tcPr marL="85014" marR="85014" marT="42481" marB="42481"/>
                </a:tc>
                <a:extLst>
                  <a:ext uri="{0D108BD9-81ED-4DB2-BD59-A6C34878D82A}">
                    <a16:rowId xmlns:a16="http://schemas.microsoft.com/office/drawing/2014/main" val="3222202971"/>
                  </a:ext>
                </a:extLst>
              </a:tr>
              <a:tr h="459086">
                <a:tc>
                  <a:txBody>
                    <a:bodyPr/>
                    <a:lstStyle/>
                    <a:p>
                      <a:r>
                        <a:rPr lang="da-DK" sz="2200"/>
                        <a:t>Fremtiden bekymrer</a:t>
                      </a:r>
                      <a:r>
                        <a:rPr lang="da-DK" sz="2200" baseline="0"/>
                        <a:t> mig</a:t>
                      </a:r>
                      <a:endParaRPr lang="da-DK" sz="2200"/>
                    </a:p>
                  </a:txBody>
                  <a:tcPr marL="85014" marR="85014" marT="42481" marB="42481"/>
                </a:tc>
                <a:tc>
                  <a:txBody>
                    <a:bodyPr/>
                    <a:lstStyle/>
                    <a:p>
                      <a:pPr algn="ctr"/>
                      <a:r>
                        <a:rPr lang="da-DK" sz="2200"/>
                        <a:t>33,9 (27,9-42,0)</a:t>
                      </a:r>
                    </a:p>
                  </a:txBody>
                  <a:tcPr marL="85014" marR="85014" marT="42481" marB="42481"/>
                </a:tc>
                <a:extLst>
                  <a:ext uri="{0D108BD9-81ED-4DB2-BD59-A6C34878D82A}">
                    <a16:rowId xmlns:a16="http://schemas.microsoft.com/office/drawing/2014/main" val="3179735769"/>
                  </a:ext>
                </a:extLst>
              </a:tr>
              <a:tr h="799199">
                <a:tc>
                  <a:txBody>
                    <a:bodyPr/>
                    <a:lstStyle/>
                    <a:p>
                      <a:r>
                        <a:rPr lang="da-DK" sz="2200"/>
                        <a:t>Jobmuligheder bliver truet af globalisering</a:t>
                      </a:r>
                    </a:p>
                  </a:txBody>
                  <a:tcPr marL="85014" marR="85014" marT="42481" marB="42481"/>
                </a:tc>
                <a:tc>
                  <a:txBody>
                    <a:bodyPr/>
                    <a:lstStyle/>
                    <a:p>
                      <a:pPr algn="ctr"/>
                      <a:r>
                        <a:rPr lang="da-DK" sz="2200"/>
                        <a:t>28,9</a:t>
                      </a:r>
                    </a:p>
                  </a:txBody>
                  <a:tcPr marL="85014" marR="85014" marT="42481" marB="42481"/>
                </a:tc>
                <a:extLst>
                  <a:ext uri="{0D108BD9-81ED-4DB2-BD59-A6C34878D82A}">
                    <a16:rowId xmlns:a16="http://schemas.microsoft.com/office/drawing/2014/main" val="2343804384"/>
                  </a:ext>
                </a:extLst>
              </a:tr>
              <a:tr h="1139311">
                <a:tc>
                  <a:txBody>
                    <a:bodyPr/>
                    <a:lstStyle/>
                    <a:p>
                      <a:r>
                        <a:rPr lang="da-DK" sz="2200"/>
                        <a:t>Det bliver svært at opretholde velfærdssamfundet</a:t>
                      </a:r>
                      <a:r>
                        <a:rPr lang="da-DK" sz="2200" baseline="0"/>
                        <a:t> </a:t>
                      </a:r>
                      <a:endParaRPr lang="da-DK" sz="2200"/>
                    </a:p>
                  </a:txBody>
                  <a:tcPr marL="85014" marR="85014" marT="42481" marB="42481"/>
                </a:tc>
                <a:tc>
                  <a:txBody>
                    <a:bodyPr/>
                    <a:lstStyle/>
                    <a:p>
                      <a:pPr algn="ctr"/>
                      <a:r>
                        <a:rPr lang="da-DK" sz="2200"/>
                        <a:t>27,5</a:t>
                      </a:r>
                    </a:p>
                  </a:txBody>
                  <a:tcPr marL="85014" marR="85014" marT="42481" marB="42481"/>
                </a:tc>
                <a:extLst>
                  <a:ext uri="{0D108BD9-81ED-4DB2-BD59-A6C34878D82A}">
                    <a16:rowId xmlns:a16="http://schemas.microsoft.com/office/drawing/2014/main" val="2580928218"/>
                  </a:ext>
                </a:extLst>
              </a:tr>
              <a:tr h="799199">
                <a:tc>
                  <a:txBody>
                    <a:bodyPr/>
                    <a:lstStyle/>
                    <a:p>
                      <a:r>
                        <a:rPr lang="da-DK" sz="2200"/>
                        <a:t>Jeg har ikke så mange muligheder</a:t>
                      </a:r>
                    </a:p>
                  </a:txBody>
                  <a:tcPr marL="85014" marR="85014" marT="42481" marB="42481"/>
                </a:tc>
                <a:tc>
                  <a:txBody>
                    <a:bodyPr/>
                    <a:lstStyle/>
                    <a:p>
                      <a:pPr algn="ctr"/>
                      <a:r>
                        <a:rPr lang="da-DK" sz="2200"/>
                        <a:t>16,0</a:t>
                      </a:r>
                    </a:p>
                  </a:txBody>
                  <a:tcPr marL="85014" marR="85014" marT="42481" marB="42481"/>
                </a:tc>
                <a:extLst>
                  <a:ext uri="{0D108BD9-81ED-4DB2-BD59-A6C34878D82A}">
                    <a16:rowId xmlns:a16="http://schemas.microsoft.com/office/drawing/2014/main" val="1435398123"/>
                  </a:ext>
                </a:extLst>
              </a:tr>
            </a:tbl>
          </a:graphicData>
        </a:graphic>
      </p:graphicFrame>
    </p:spTree>
    <p:extLst>
      <p:ext uri="{BB962C8B-B14F-4D97-AF65-F5344CB8AC3E}">
        <p14:creationId xmlns:p14="http://schemas.microsoft.com/office/powerpoint/2010/main" val="188868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52143BC6-4965-4495-8E7F-1E235ECC05C3}"/>
              </a:ext>
            </a:extLst>
          </p:cNvPr>
          <p:cNvSpPr>
            <a:spLocks noGrp="1"/>
          </p:cNvSpPr>
          <p:nvPr>
            <p:ph type="title"/>
          </p:nvPr>
        </p:nvSpPr>
        <p:spPr>
          <a:xfrm>
            <a:off x="1286932" y="1204109"/>
            <a:ext cx="10023398" cy="857894"/>
          </a:xfrm>
        </p:spPr>
        <p:txBody>
          <a:bodyPr>
            <a:normAutofit/>
          </a:bodyPr>
          <a:lstStyle/>
          <a:p>
            <a:pPr>
              <a:defRPr/>
            </a:pPr>
            <a:r>
              <a:rPr lang="da-DK" sz="3700">
                <a:solidFill>
                  <a:srgbClr val="FFFFFF"/>
                </a:solidFill>
              </a:rPr>
              <a:t>Man drømmer om det man altid har drømt om….</a:t>
            </a:r>
          </a:p>
        </p:txBody>
      </p:sp>
      <p:sp>
        <p:nvSpPr>
          <p:cNvPr id="3" name="Pladsholder til sidefod 2">
            <a:extLst>
              <a:ext uri="{FF2B5EF4-FFF2-40B4-BE49-F238E27FC236}">
                <a16:creationId xmlns:a16="http://schemas.microsoft.com/office/drawing/2014/main" id="{2552C548-A47A-4F6E-ACA9-96B4FCF9AB9D}"/>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da-DK" sz="1200">
                <a:solidFill>
                  <a:prstClr val="black">
                    <a:tint val="75000"/>
                  </a:prstClr>
                </a:solidFill>
              </a:rPr>
              <a:t>Center for Ungdomsstudier    www.cur.nu</a:t>
            </a:r>
          </a:p>
        </p:txBody>
      </p:sp>
      <p:graphicFrame>
        <p:nvGraphicFramePr>
          <p:cNvPr id="5" name="Pladsholder til indhold 4">
            <a:extLst>
              <a:ext uri="{FF2B5EF4-FFF2-40B4-BE49-F238E27FC236}">
                <a16:creationId xmlns:a16="http://schemas.microsoft.com/office/drawing/2014/main" id="{3D7769A8-5C90-4AAD-824E-012495E23416}"/>
              </a:ext>
            </a:extLst>
          </p:cNvPr>
          <p:cNvGraphicFramePr>
            <a:graphicFrameLocks noGrp="1"/>
          </p:cNvGraphicFramePr>
          <p:nvPr>
            <p:ph idx="1"/>
            <p:extLst>
              <p:ext uri="{D42A27DB-BD31-4B8C-83A1-F6EECF244321}">
                <p14:modId xmlns:p14="http://schemas.microsoft.com/office/powerpoint/2010/main" val="242869888"/>
              </p:ext>
            </p:extLst>
          </p:nvPr>
        </p:nvGraphicFramePr>
        <p:xfrm>
          <a:off x="1287463" y="3001975"/>
          <a:ext cx="10066337" cy="2740005"/>
        </p:xfrm>
        <a:graphic>
          <a:graphicData uri="http://schemas.openxmlformats.org/drawingml/2006/table">
            <a:tbl>
              <a:tblPr firstRow="1" firstCol="1" bandRow="1">
                <a:tableStyleId>{5C22544A-7EE6-4342-B048-85BDC9FD1C3A}</a:tableStyleId>
              </a:tblPr>
              <a:tblGrid>
                <a:gridCol w="7331621">
                  <a:extLst>
                    <a:ext uri="{9D8B030D-6E8A-4147-A177-3AD203B41FA5}">
                      <a16:colId xmlns:a16="http://schemas.microsoft.com/office/drawing/2014/main" val="1444553622"/>
                    </a:ext>
                  </a:extLst>
                </a:gridCol>
                <a:gridCol w="2734716">
                  <a:extLst>
                    <a:ext uri="{9D8B030D-6E8A-4147-A177-3AD203B41FA5}">
                      <a16:colId xmlns:a16="http://schemas.microsoft.com/office/drawing/2014/main" val="2118512225"/>
                    </a:ext>
                  </a:extLst>
                </a:gridCol>
              </a:tblGrid>
              <a:tr h="304445">
                <a:tc>
                  <a:txBody>
                    <a:bodyPr/>
                    <a:lstStyle/>
                    <a:p>
                      <a:pPr>
                        <a:lnSpc>
                          <a:spcPts val="2000"/>
                        </a:lnSpc>
                        <a:spcAft>
                          <a:spcPts val="0"/>
                        </a:spcAft>
                      </a:pPr>
                      <a:r>
                        <a:rPr lang="da-DK" sz="2100">
                          <a:effectLst/>
                        </a:rPr>
                        <a:t> </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Meget enig</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208436215"/>
                  </a:ext>
                </a:extLst>
              </a:tr>
              <a:tr h="304445">
                <a:tc>
                  <a:txBody>
                    <a:bodyPr/>
                    <a:lstStyle/>
                    <a:p>
                      <a:pPr>
                        <a:lnSpc>
                          <a:spcPts val="2000"/>
                        </a:lnSpc>
                        <a:spcAft>
                          <a:spcPts val="0"/>
                        </a:spcAft>
                      </a:pPr>
                      <a:r>
                        <a:rPr lang="da-DK" sz="2100">
                          <a:effectLst/>
                        </a:rPr>
                        <a:t>Et godt parforhold</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69,4</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3421538363"/>
                  </a:ext>
                </a:extLst>
              </a:tr>
              <a:tr h="304445">
                <a:tc>
                  <a:txBody>
                    <a:bodyPr/>
                    <a:lstStyle/>
                    <a:p>
                      <a:pPr>
                        <a:lnSpc>
                          <a:spcPts val="2000"/>
                        </a:lnSpc>
                        <a:spcAft>
                          <a:spcPts val="0"/>
                        </a:spcAft>
                      </a:pPr>
                      <a:r>
                        <a:rPr lang="da-DK" sz="2100">
                          <a:effectLst/>
                        </a:rPr>
                        <a:t>Et godt familieliv</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65,9</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1710993465"/>
                  </a:ext>
                </a:extLst>
              </a:tr>
              <a:tr h="304445">
                <a:tc>
                  <a:txBody>
                    <a:bodyPr/>
                    <a:lstStyle/>
                    <a:p>
                      <a:pPr>
                        <a:lnSpc>
                          <a:spcPts val="2000"/>
                        </a:lnSpc>
                        <a:spcAft>
                          <a:spcPts val="0"/>
                        </a:spcAft>
                      </a:pPr>
                      <a:r>
                        <a:rPr lang="da-DK" sz="2100">
                          <a:effectLst/>
                        </a:rPr>
                        <a:t>Et spændende og udviklende arbejde</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61,4</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207610513"/>
                  </a:ext>
                </a:extLst>
              </a:tr>
              <a:tr h="304445">
                <a:tc>
                  <a:txBody>
                    <a:bodyPr/>
                    <a:lstStyle/>
                    <a:p>
                      <a:pPr>
                        <a:lnSpc>
                          <a:spcPts val="2000"/>
                        </a:lnSpc>
                        <a:spcAft>
                          <a:spcPts val="0"/>
                        </a:spcAft>
                      </a:pPr>
                      <a:r>
                        <a:rPr lang="da-DK" sz="2100">
                          <a:effectLst/>
                        </a:rPr>
                        <a:t>Et velbetalt arbejde</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54,7</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1909480268"/>
                  </a:ext>
                </a:extLst>
              </a:tr>
              <a:tr h="304445">
                <a:tc>
                  <a:txBody>
                    <a:bodyPr/>
                    <a:lstStyle/>
                    <a:p>
                      <a:pPr>
                        <a:lnSpc>
                          <a:spcPts val="2000"/>
                        </a:lnSpc>
                        <a:spcAft>
                          <a:spcPts val="0"/>
                        </a:spcAft>
                      </a:pPr>
                      <a:r>
                        <a:rPr lang="da-DK" sz="2100">
                          <a:effectLst/>
                        </a:rPr>
                        <a:t>Karriere</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52,1</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2751077427"/>
                  </a:ext>
                </a:extLst>
              </a:tr>
              <a:tr h="304445">
                <a:tc>
                  <a:txBody>
                    <a:bodyPr/>
                    <a:lstStyle/>
                    <a:p>
                      <a:pPr>
                        <a:lnSpc>
                          <a:spcPts val="2000"/>
                        </a:lnSpc>
                        <a:spcAft>
                          <a:spcPts val="0"/>
                        </a:spcAft>
                      </a:pPr>
                      <a:r>
                        <a:rPr lang="da-DK" sz="2100">
                          <a:effectLst/>
                        </a:rPr>
                        <a:t>At få børn</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48,1</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3489232282"/>
                  </a:ext>
                </a:extLst>
              </a:tr>
              <a:tr h="304445">
                <a:tc>
                  <a:txBody>
                    <a:bodyPr/>
                    <a:lstStyle/>
                    <a:p>
                      <a:pPr>
                        <a:lnSpc>
                          <a:spcPts val="2000"/>
                        </a:lnSpc>
                        <a:spcAft>
                          <a:spcPts val="0"/>
                        </a:spcAft>
                      </a:pPr>
                      <a:r>
                        <a:rPr lang="da-DK" sz="2100">
                          <a:effectLst/>
                        </a:rPr>
                        <a:t>Fortsat at kunne videreuddanne mig</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28,1</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3259502193"/>
                  </a:ext>
                </a:extLst>
              </a:tr>
              <a:tr h="304445">
                <a:tc>
                  <a:txBody>
                    <a:bodyPr/>
                    <a:lstStyle/>
                    <a:p>
                      <a:pPr>
                        <a:lnSpc>
                          <a:spcPts val="2000"/>
                        </a:lnSpc>
                        <a:spcAft>
                          <a:spcPts val="0"/>
                        </a:spcAft>
                      </a:pPr>
                      <a:r>
                        <a:rPr lang="da-DK" sz="2100">
                          <a:effectLst/>
                        </a:rPr>
                        <a:t>Et job i udlandet</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tc>
                  <a:txBody>
                    <a:bodyPr/>
                    <a:lstStyle/>
                    <a:p>
                      <a:pPr algn="ctr">
                        <a:lnSpc>
                          <a:spcPts val="2000"/>
                        </a:lnSpc>
                        <a:spcAft>
                          <a:spcPts val="0"/>
                        </a:spcAft>
                      </a:pPr>
                      <a:r>
                        <a:rPr lang="da-DK" sz="2100">
                          <a:effectLst/>
                        </a:rPr>
                        <a:t>23,8</a:t>
                      </a:r>
                      <a:endParaRPr lang="da-DK" sz="21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110330" marR="110330" marT="0" marB="0"/>
                </a:tc>
                <a:extLst>
                  <a:ext uri="{0D108BD9-81ED-4DB2-BD59-A6C34878D82A}">
                    <a16:rowId xmlns:a16="http://schemas.microsoft.com/office/drawing/2014/main" val="3630774651"/>
                  </a:ext>
                </a:extLst>
              </a:tr>
            </a:tbl>
          </a:graphicData>
        </a:graphic>
      </p:graphicFrame>
    </p:spTree>
    <p:extLst>
      <p:ext uri="{BB962C8B-B14F-4D97-AF65-F5344CB8AC3E}">
        <p14:creationId xmlns:p14="http://schemas.microsoft.com/office/powerpoint/2010/main" val="69377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A13FB09-B4D4-4514-A1BE-88745BA3296C}"/>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da-DK" sz="3200">
                <a:solidFill>
                  <a:srgbClr val="262626"/>
                </a:solidFill>
              </a:rPr>
              <a:t>Og så er der alle de store ting….</a:t>
            </a:r>
          </a:p>
        </p:txBody>
      </p:sp>
      <p:sp>
        <p:nvSpPr>
          <p:cNvPr id="2" name="Pladsholder til indhold 1">
            <a:extLst>
              <a:ext uri="{FF2B5EF4-FFF2-40B4-BE49-F238E27FC236}">
                <a16:creationId xmlns:a16="http://schemas.microsoft.com/office/drawing/2014/main" id="{04BA77DF-D969-40AF-84B2-30D8323FB46B}"/>
              </a:ext>
            </a:extLst>
          </p:cNvPr>
          <p:cNvSpPr>
            <a:spLocks noGrp="1"/>
          </p:cNvSpPr>
          <p:nvPr>
            <p:ph idx="1"/>
          </p:nvPr>
        </p:nvSpPr>
        <p:spPr>
          <a:xfrm>
            <a:off x="6049182" y="802638"/>
            <a:ext cx="5408696" cy="5252722"/>
          </a:xfrm>
        </p:spPr>
        <p:txBody>
          <a:bodyPr anchor="ctr">
            <a:normAutofit/>
          </a:bodyPr>
          <a:lstStyle/>
          <a:p>
            <a:r>
              <a:rPr lang="da-DK" sz="2400"/>
              <a:t>”…..Noget af det der kan bekymre, er jo om man f.eks. tager den rigtige uddannelse. Tingene går jo hurtigt, så man kan jo aldrig være helt sikker…. Det kan også godt bekymre, om man kan finde en kæreste, man kan finde ud af, at være sammen med i lang tid….. Og så er der jo alle de der ”store” ting – terror, global opvarmning og hvad ved jeg….. Det kan man jo næsten ikke holde ud at tænke på…. (Pige 18 år).</a:t>
            </a:r>
          </a:p>
          <a:p>
            <a:endParaRPr lang="da-DK" sz="2400"/>
          </a:p>
        </p:txBody>
      </p:sp>
      <p:sp>
        <p:nvSpPr>
          <p:cNvPr id="3" name="Pladsholder til sidefod 2">
            <a:extLst>
              <a:ext uri="{FF2B5EF4-FFF2-40B4-BE49-F238E27FC236}">
                <a16:creationId xmlns:a16="http://schemas.microsoft.com/office/drawing/2014/main" id="{52F1D529-57AB-4E00-888F-330258DF5B28}"/>
              </a:ext>
            </a:extLst>
          </p:cNvPr>
          <p:cNvSpPr>
            <a:spLocks noGrp="1"/>
          </p:cNvSpPr>
          <p:nvPr>
            <p:ph type="ftr" sz="quarter" idx="11"/>
          </p:nvPr>
        </p:nvSpPr>
        <p:spPr>
          <a:xfrm>
            <a:off x="6049182" y="6296683"/>
            <a:ext cx="4436815" cy="313300"/>
          </a:xfrm>
        </p:spPr>
        <p:txBody>
          <a:bodyPr>
            <a:normAutofit/>
          </a:bodyPr>
          <a:lstStyle/>
          <a:p>
            <a:pPr algn="l">
              <a:spcAft>
                <a:spcPts val="600"/>
              </a:spcAft>
            </a:pPr>
            <a:r>
              <a:rPr lang="da-DK" sz="1050">
                <a:solidFill>
                  <a:schemeClr val="tx1">
                    <a:alpha val="80000"/>
                  </a:schemeClr>
                </a:solidFill>
              </a:rPr>
              <a:t>Center for Ungdomsstudier    www.cur.nu</a:t>
            </a:r>
          </a:p>
        </p:txBody>
      </p:sp>
    </p:spTree>
    <p:extLst>
      <p:ext uri="{BB962C8B-B14F-4D97-AF65-F5344CB8AC3E}">
        <p14:creationId xmlns:p14="http://schemas.microsoft.com/office/powerpoint/2010/main" val="20542307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74A40-0416-4456-9038-5101DB014417}"/>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da-DK" sz="3200">
                <a:solidFill>
                  <a:srgbClr val="262626"/>
                </a:solidFill>
              </a:rPr>
              <a:t>Og et drenge-perspektiv……</a:t>
            </a:r>
          </a:p>
        </p:txBody>
      </p:sp>
      <p:sp>
        <p:nvSpPr>
          <p:cNvPr id="3" name="Pladsholder til indhold 2">
            <a:extLst>
              <a:ext uri="{FF2B5EF4-FFF2-40B4-BE49-F238E27FC236}">
                <a16:creationId xmlns:a16="http://schemas.microsoft.com/office/drawing/2014/main" id="{572BA609-FD25-4F0A-9D97-958988E4C433}"/>
              </a:ext>
            </a:extLst>
          </p:cNvPr>
          <p:cNvSpPr>
            <a:spLocks noGrp="1"/>
          </p:cNvSpPr>
          <p:nvPr>
            <p:ph idx="1"/>
          </p:nvPr>
        </p:nvSpPr>
        <p:spPr>
          <a:xfrm>
            <a:off x="6049182" y="802638"/>
            <a:ext cx="5408696" cy="5252722"/>
          </a:xfrm>
        </p:spPr>
        <p:txBody>
          <a:bodyPr anchor="ctr">
            <a:normAutofit/>
          </a:bodyPr>
          <a:lstStyle/>
          <a:p>
            <a:endParaRPr lang="da-DK" sz="2400"/>
          </a:p>
          <a:p>
            <a:r>
              <a:rPr lang="da-DK" sz="2400"/>
              <a:t>”</a:t>
            </a:r>
            <a:r>
              <a:rPr lang="da-DK" sz="2400" i="1"/>
              <a:t>…Jeg tror og håber, at tingene kommer til at gå smooth herfra, fordi jeg har knoklet for at lægge et godt fundament her i gymnasiet, og læse videre og blive færdig og tjene en masse penge og blive udfordret i hverdagen, og lave noget man godt kan lide” </a:t>
            </a:r>
            <a:r>
              <a:rPr lang="da-DK" sz="2400"/>
              <a:t>(Dreng 3. g)</a:t>
            </a:r>
          </a:p>
          <a:p>
            <a:endParaRPr lang="da-DK" sz="2400"/>
          </a:p>
        </p:txBody>
      </p:sp>
    </p:spTree>
    <p:extLst>
      <p:ext uri="{BB962C8B-B14F-4D97-AF65-F5344CB8AC3E}">
        <p14:creationId xmlns:p14="http://schemas.microsoft.com/office/powerpoint/2010/main" val="285392359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el 1"/>
          <p:cNvSpPr>
            <a:spLocks noGrp="1"/>
          </p:cNvSpPr>
          <p:nvPr>
            <p:ph type="title"/>
          </p:nvPr>
        </p:nvSpPr>
        <p:spPr>
          <a:xfrm>
            <a:off x="951914" y="2074363"/>
            <a:ext cx="2752354" cy="2709275"/>
          </a:xfrm>
          <a:prstGeom prst="rect">
            <a:avLst/>
          </a:prstGeom>
          <a:solidFill>
            <a:srgbClr val="58583F"/>
          </a:solidFill>
          <a:ln>
            <a:solidFill>
              <a:srgbClr val="58583F"/>
            </a:solidFill>
          </a:ln>
        </p:spPr>
        <p:txBody>
          <a:bodyPr vert="horz" lIns="91440" tIns="45720" rIns="91440" bIns="45720" rtlCol="0" anchor="ctr">
            <a:normAutofit fontScale="90000"/>
          </a:bodyPr>
          <a:lstStyle/>
          <a:p>
            <a:pPr algn="ctr"/>
            <a:r>
              <a:rPr lang="en-US" altLang="da-DK" sz="2600" b="1" kern="1200" dirty="0" err="1">
                <a:solidFill>
                  <a:srgbClr val="FFFFFF"/>
                </a:solidFill>
                <a:latin typeface="+mj-lt"/>
                <a:ea typeface="+mj-ea"/>
                <a:cs typeface="+mj-cs"/>
              </a:rPr>
              <a:t>Målrettede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er</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unge</a:t>
            </a:r>
            <a:r>
              <a:rPr lang="en-US" altLang="da-DK" sz="2600" b="1" kern="1200" dirty="0">
                <a:solidFill>
                  <a:srgbClr val="FFFFFF"/>
                </a:solidFill>
                <a:latin typeface="+mj-lt"/>
                <a:ea typeface="+mj-ea"/>
                <a:cs typeface="+mj-cs"/>
              </a:rPr>
              <a:t> der </a:t>
            </a:r>
            <a:r>
              <a:rPr lang="en-US" altLang="da-DK" sz="2600" b="1" kern="1200" dirty="0" err="1">
                <a:solidFill>
                  <a:srgbClr val="FFFFFF"/>
                </a:solidFill>
                <a:latin typeface="+mj-lt"/>
                <a:ea typeface="+mj-ea"/>
                <a:cs typeface="+mj-cs"/>
              </a:rPr>
              <a:t>gerne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skal</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ramme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plet</a:t>
            </a:r>
            <a:r>
              <a:rPr lang="en-US" altLang="da-DK" sz="2600" b="1" kern="1200" dirty="0">
                <a:solidFill>
                  <a:srgbClr val="FFFFFF"/>
                </a:solidFill>
                <a:latin typeface="+mj-lt"/>
                <a:ea typeface="+mj-ea"/>
                <a:cs typeface="+mj-cs"/>
              </a:rPr>
              <a:t>…i </a:t>
            </a:r>
            <a:r>
              <a:rPr lang="en-US" altLang="da-DK" sz="2600" b="1" kern="1200" dirty="0" err="1">
                <a:solidFill>
                  <a:srgbClr val="FFFFFF"/>
                </a:solidFill>
                <a:latin typeface="+mj-lt"/>
                <a:ea typeface="+mj-ea"/>
                <a:cs typeface="+mj-cs"/>
              </a:rPr>
              <a:t>en</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verden</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hvor</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halvdelen</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af</a:t>
            </a:r>
            <a:r>
              <a:rPr lang="en-US" altLang="da-DK" sz="2600" b="1" kern="1200" dirty="0">
                <a:solidFill>
                  <a:srgbClr val="FFFFFF"/>
                </a:solidFill>
                <a:latin typeface="+mj-lt"/>
                <a:ea typeface="+mj-ea"/>
                <a:cs typeface="+mj-cs"/>
              </a:rPr>
              <a:t> de jobs vi </a:t>
            </a:r>
            <a:r>
              <a:rPr lang="en-US" altLang="da-DK" sz="2600" b="1" kern="1200" dirty="0" err="1">
                <a:solidFill>
                  <a:srgbClr val="FFFFFF"/>
                </a:solidFill>
                <a:latin typeface="+mj-lt"/>
                <a:ea typeface="+mj-ea"/>
                <a:cs typeface="+mj-cs"/>
              </a:rPr>
              <a:t>kender</a:t>
            </a:r>
            <a:r>
              <a:rPr lang="en-US" altLang="da-DK" sz="2600" b="1" kern="1200" dirty="0">
                <a:solidFill>
                  <a:srgbClr val="FFFFFF"/>
                </a:solidFill>
                <a:latin typeface="+mj-lt"/>
                <a:ea typeface="+mj-ea"/>
                <a:cs typeface="+mj-cs"/>
              </a:rPr>
              <a:t> i </a:t>
            </a:r>
            <a:r>
              <a:rPr lang="en-US" altLang="da-DK" sz="2600" b="1" kern="1200" dirty="0" err="1">
                <a:solidFill>
                  <a:srgbClr val="FFFFFF"/>
                </a:solidFill>
                <a:latin typeface="+mj-lt"/>
                <a:ea typeface="+mj-ea"/>
                <a:cs typeface="+mj-cs"/>
              </a:rPr>
              <a:t>dag</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ikke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findes</a:t>
            </a:r>
            <a:r>
              <a:rPr lang="en-US" altLang="da-DK" sz="2600" b="1" kern="1200" dirty="0">
                <a:solidFill>
                  <a:srgbClr val="FFFFFF"/>
                </a:solidFill>
                <a:latin typeface="+mj-lt"/>
                <a:ea typeface="+mj-ea"/>
                <a:cs typeface="+mj-cs"/>
              </a:rPr>
              <a:t> i 2030 og </a:t>
            </a:r>
            <a:r>
              <a:rPr lang="en-US" altLang="da-DK" sz="2600" b="1" kern="1200" dirty="0" err="1">
                <a:solidFill>
                  <a:srgbClr val="FFFFFF"/>
                </a:solidFill>
                <a:latin typeface="+mj-lt"/>
                <a:ea typeface="+mj-ea"/>
                <a:cs typeface="+mj-cs"/>
              </a:rPr>
              <a:t>hvor</a:t>
            </a:r>
            <a:r>
              <a:rPr lang="en-US" altLang="da-DK" sz="2600" b="1" kern="1200" dirty="0">
                <a:solidFill>
                  <a:srgbClr val="FFFFFF"/>
                </a:solidFill>
                <a:latin typeface="+mj-lt"/>
                <a:ea typeface="+mj-ea"/>
                <a:cs typeface="+mj-cs"/>
              </a:rPr>
              <a:t> man </a:t>
            </a:r>
            <a:r>
              <a:rPr lang="en-US" altLang="da-DK" sz="2600" b="1" kern="1200" dirty="0" err="1">
                <a:solidFill>
                  <a:srgbClr val="FFFFFF"/>
                </a:solidFill>
                <a:latin typeface="+mj-lt"/>
                <a:ea typeface="+mj-ea"/>
                <a:cs typeface="+mj-cs"/>
              </a:rPr>
              <a:t>næppe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kan</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leve</a:t>
            </a:r>
            <a:r>
              <a:rPr lang="en-US" altLang="da-DK" sz="2600" b="1" kern="1200" dirty="0">
                <a:solidFill>
                  <a:srgbClr val="FFFFFF"/>
                </a:solidFill>
                <a:latin typeface="+mj-lt"/>
                <a:ea typeface="+mj-ea"/>
                <a:cs typeface="+mj-cs"/>
              </a:rPr>
              <a:t> </a:t>
            </a:r>
            <a:r>
              <a:rPr lang="en-US" altLang="da-DK" sz="2600" b="1" kern="1200" dirty="0" err="1">
                <a:solidFill>
                  <a:srgbClr val="FFFFFF"/>
                </a:solidFill>
                <a:latin typeface="+mj-lt"/>
                <a:ea typeface="+mj-ea"/>
                <a:cs typeface="+mj-cs"/>
              </a:rPr>
              <a:t>af</a:t>
            </a:r>
            <a:r>
              <a:rPr lang="en-US" altLang="da-DK" sz="2600" b="1" dirty="0">
                <a:solidFill>
                  <a:srgbClr val="FFFFFF"/>
                </a:solidFill>
              </a:rPr>
              <a:t>, at </a:t>
            </a:r>
            <a:r>
              <a:rPr lang="en-US" altLang="da-DK" sz="2600" b="1" dirty="0" err="1">
                <a:solidFill>
                  <a:srgbClr val="FFFFFF"/>
                </a:solidFill>
              </a:rPr>
              <a:t>spille</a:t>
            </a:r>
            <a:r>
              <a:rPr lang="en-US" altLang="da-DK" sz="2600" b="1" dirty="0">
                <a:solidFill>
                  <a:srgbClr val="FFFFFF"/>
                </a:solidFill>
              </a:rPr>
              <a:t> Fodbold!</a:t>
            </a:r>
            <a:endParaRPr lang="en-US" altLang="da-DK" sz="2600" b="1" kern="1200" dirty="0">
              <a:solidFill>
                <a:srgbClr val="FFFFFF"/>
              </a:solidFill>
              <a:latin typeface="+mj-lt"/>
              <a:ea typeface="+mj-ea"/>
              <a:cs typeface="+mj-cs"/>
            </a:endParaRPr>
          </a:p>
        </p:txBody>
      </p:sp>
      <p:pic>
        <p:nvPicPr>
          <p:cNvPr id="16387" name="Pladsholder til indhold 3" descr="Målrettede ung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10665" y="1517487"/>
            <a:ext cx="6804078" cy="3823027"/>
          </a:xfrm>
          <a:prstGeom prst="rect">
            <a:avLst/>
          </a:prstGeom>
        </p:spPr>
      </p:pic>
    </p:spTree>
    <p:extLst>
      <p:ext uri="{BB962C8B-B14F-4D97-AF65-F5344CB8AC3E}">
        <p14:creationId xmlns:p14="http://schemas.microsoft.com/office/powerpoint/2010/main" val="315400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5B352-4B4D-4BA2-A40C-24F35F7BA300}"/>
              </a:ext>
            </a:extLst>
          </p:cNvPr>
          <p:cNvSpPr>
            <a:spLocks noGrp="1"/>
          </p:cNvSpPr>
          <p:nvPr>
            <p:ph type="title"/>
          </p:nvPr>
        </p:nvSpPr>
        <p:spPr>
          <a:xfrm>
            <a:off x="640081" y="2074363"/>
            <a:ext cx="2752353" cy="2709275"/>
          </a:xfrm>
          <a:prstGeom prst="ellipse">
            <a:avLst/>
          </a:prstGeom>
          <a:solidFill>
            <a:srgbClr val="262626"/>
          </a:solidFill>
          <a:ln w="174625" cmpd="thinThick">
            <a:solidFill>
              <a:srgbClr val="262626"/>
            </a:solidFill>
          </a:ln>
        </p:spPr>
        <p:txBody>
          <a:bodyPr vert="horz" lIns="121920" tIns="60960" rIns="121920" bIns="60960" rtlCol="0" anchor="ctr">
            <a:normAutofit/>
          </a:bodyPr>
          <a:lstStyle/>
          <a:p>
            <a:pPr algn="ctr" defTabSz="1219170">
              <a:defRPr/>
            </a:pPr>
            <a:r>
              <a:rPr lang="en-US" sz="2667" dirty="0">
                <a:solidFill>
                  <a:srgbClr val="FFFFFF"/>
                </a:solidFill>
              </a:rPr>
              <a:t>9.kl 2019</a:t>
            </a:r>
          </a:p>
        </p:txBody>
      </p:sp>
      <p:pic>
        <p:nvPicPr>
          <p:cNvPr id="6" name="Pladsholder til indhold 5" descr="Et billede, der indeholder træ, udendørs, græs, person&#10;&#10;Automatisk oprettet beskrivelse">
            <a:extLst>
              <a:ext uri="{FF2B5EF4-FFF2-40B4-BE49-F238E27FC236}">
                <a16:creationId xmlns:a16="http://schemas.microsoft.com/office/drawing/2014/main" id="{33F866CC-F331-491E-B7D4-3CA1E708B3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4038601" y="1405616"/>
            <a:ext cx="7188199" cy="4043379"/>
          </a:xfrm>
          <a:prstGeom prst="rect">
            <a:avLst/>
          </a:prstGeom>
        </p:spPr>
      </p:pic>
    </p:spTree>
    <p:extLst>
      <p:ext uri="{BB962C8B-B14F-4D97-AF65-F5344CB8AC3E}">
        <p14:creationId xmlns:p14="http://schemas.microsoft.com/office/powerpoint/2010/main" val="400653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AC14D-C0A0-4652-9D2F-39F801D07A81}"/>
              </a:ext>
            </a:extLst>
          </p:cNvPr>
          <p:cNvSpPr>
            <a:spLocks noGrp="1"/>
          </p:cNvSpPr>
          <p:nvPr>
            <p:ph type="title"/>
          </p:nvPr>
        </p:nvSpPr>
        <p:spPr/>
        <p:txBody>
          <a:bodyPr/>
          <a:lstStyle/>
          <a:p>
            <a:pPr algn="ctr"/>
            <a:r>
              <a:rPr lang="da-DK" dirty="0"/>
              <a:t>Hvilken rolle skal fodbolden spille i deres liv fremadrettet? </a:t>
            </a:r>
          </a:p>
        </p:txBody>
      </p:sp>
      <p:pic>
        <p:nvPicPr>
          <p:cNvPr id="5" name="Pladsholder til indhold 4" descr="Et billede, der indeholder udendørs, person, grøn, græs&#10;&#10;Automatisk genereret beskrivelse">
            <a:extLst>
              <a:ext uri="{FF2B5EF4-FFF2-40B4-BE49-F238E27FC236}">
                <a16:creationId xmlns:a16="http://schemas.microsoft.com/office/drawing/2014/main" id="{832AB8B7-2E13-4E26-8473-F0A503D7CF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700" y="1825625"/>
            <a:ext cx="6528600" cy="4351338"/>
          </a:xfrm>
        </p:spPr>
      </p:pic>
    </p:spTree>
    <p:extLst>
      <p:ext uri="{BB962C8B-B14F-4D97-AF65-F5344CB8AC3E}">
        <p14:creationId xmlns:p14="http://schemas.microsoft.com/office/powerpoint/2010/main" val="420215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5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el 1">
            <a:extLst>
              <a:ext uri="{FF2B5EF4-FFF2-40B4-BE49-F238E27FC236}">
                <a16:creationId xmlns:a16="http://schemas.microsoft.com/office/drawing/2014/main" id="{EAC5A5B9-840A-4480-BDD8-990B4C3800BC}"/>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defRPr/>
            </a:pPr>
            <a:r>
              <a:rPr lang="en-US" altLang="da-DK" sz="3600" kern="1200">
                <a:solidFill>
                  <a:srgbClr val="FFFFFF"/>
                </a:solidFill>
                <a:latin typeface="+mj-lt"/>
                <a:ea typeface="+mj-ea"/>
                <a:cs typeface="+mj-cs"/>
              </a:rPr>
              <a:t>Det perfekte er blevet det normale…….</a:t>
            </a:r>
          </a:p>
        </p:txBody>
      </p:sp>
      <p:sp>
        <p:nvSpPr>
          <p:cNvPr id="13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1" name="Pladsholder til indhold 3" descr="Et billede, der indeholder tekst, indendørs&#10;&#10;Beskrivelse, der er oprettet med høj sikkerhed">
            <a:extLst>
              <a:ext uri="{FF2B5EF4-FFF2-40B4-BE49-F238E27FC236}">
                <a16:creationId xmlns:a16="http://schemas.microsoft.com/office/drawing/2014/main" id="{0FA37682-82AD-43D9-A7A2-B93B941A52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2" r="432"/>
          <a:stretch/>
        </p:blipFill>
        <p:spPr>
          <a:xfrm>
            <a:off x="976251" y="942538"/>
            <a:ext cx="7163222" cy="4808332"/>
          </a:xfrm>
          <a:prstGeom prst="rect">
            <a:avLst/>
          </a:prstGeom>
          <a:effectLst/>
        </p:spPr>
      </p:pic>
    </p:spTree>
    <p:extLst>
      <p:ext uri="{BB962C8B-B14F-4D97-AF65-F5344CB8AC3E}">
        <p14:creationId xmlns:p14="http://schemas.microsoft.com/office/powerpoint/2010/main" val="161801831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7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Titel 1">
            <a:extLst>
              <a:ext uri="{FF2B5EF4-FFF2-40B4-BE49-F238E27FC236}">
                <a16:creationId xmlns:a16="http://schemas.microsoft.com/office/drawing/2014/main" id="{95F0535C-8705-4F36-9462-7AABF95F9500}"/>
              </a:ext>
            </a:extLst>
          </p:cNvPr>
          <p:cNvSpPr>
            <a:spLocks noGrp="1"/>
          </p:cNvSpPr>
          <p:nvPr>
            <p:ph type="title"/>
          </p:nvPr>
        </p:nvSpPr>
        <p:spPr>
          <a:xfrm>
            <a:off x="838200" y="963877"/>
            <a:ext cx="3494362" cy="4930246"/>
          </a:xfrm>
        </p:spPr>
        <p:txBody>
          <a:bodyPr rtlCol="0">
            <a:normAutofit/>
          </a:bodyPr>
          <a:lstStyle/>
          <a:p>
            <a:pPr algn="r" defTabSz="457203">
              <a:defRPr/>
            </a:pPr>
            <a:r>
              <a:rPr lang="da-DK" altLang="da-DK" sz="4400" b="1">
                <a:solidFill>
                  <a:schemeClr val="accent1"/>
                </a:solidFill>
              </a:rPr>
              <a:t>Alt skal være perfekt……</a:t>
            </a:r>
          </a:p>
        </p:txBody>
      </p:sp>
      <p:cxnSp>
        <p:nvCxnSpPr>
          <p:cNvPr id="33797" name="Straight Connector 7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25E4C405-AA49-4C4F-B6D3-D46205D744D8}"/>
              </a:ext>
            </a:extLst>
          </p:cNvPr>
          <p:cNvSpPr>
            <a:spLocks noGrp="1"/>
          </p:cNvSpPr>
          <p:nvPr>
            <p:ph idx="1"/>
          </p:nvPr>
        </p:nvSpPr>
        <p:spPr>
          <a:xfrm>
            <a:off x="4976031" y="963877"/>
            <a:ext cx="6377769" cy="4930246"/>
          </a:xfrm>
        </p:spPr>
        <p:txBody>
          <a:bodyPr rtlCol="0" anchor="ctr">
            <a:normAutofit/>
          </a:bodyPr>
          <a:lstStyle/>
          <a:p>
            <a:pPr marL="0" indent="0" defTabSz="457203">
              <a:buNone/>
              <a:defRPr/>
            </a:pPr>
            <a:endParaRPr lang="da-DK" sz="2400"/>
          </a:p>
          <a:p>
            <a:pPr marL="0" indent="0" defTabSz="457203">
              <a:buNone/>
              <a:defRPr/>
            </a:pPr>
            <a:endParaRPr lang="da-DK" sz="2400"/>
          </a:p>
          <a:p>
            <a:pPr marL="0" indent="0" defTabSz="457203">
              <a:buNone/>
              <a:defRPr/>
            </a:pPr>
            <a:endParaRPr lang="da-DK" sz="2400"/>
          </a:p>
          <a:p>
            <a:pPr marL="0" indent="0" defTabSz="457203">
              <a:buNone/>
              <a:defRPr/>
            </a:pPr>
            <a:endParaRPr lang="da-DK" sz="2400"/>
          </a:p>
          <a:p>
            <a:pPr marL="0" indent="0" defTabSz="457203">
              <a:buNone/>
              <a:defRPr/>
            </a:pPr>
            <a:r>
              <a:rPr lang="da-DK" sz="2400"/>
              <a:t>”….Du skal have den perfekte krop, gå i det perfekte tøj, have nogle gode karakterer og alt skal være perfekt derhjemme. Men det er ikke alle der kan det. Og det er en stor ting som fylder bare generelt fordi, du kan ikke være perfekt. 10 er fint, 12 er perfekt, men får vi 7 eller 4, så bliver vi kede af det….”(Caroline, 3.g)</a:t>
            </a:r>
          </a:p>
          <a:p>
            <a:pPr marL="342903" indent="-342903" defTabSz="457203">
              <a:buFont typeface="Wingdings 3" charset="2"/>
              <a:buChar char=""/>
              <a:defRPr/>
            </a:pPr>
            <a:endParaRPr lang="da-DK" sz="2400"/>
          </a:p>
        </p:txBody>
      </p:sp>
    </p:spTree>
    <p:extLst>
      <p:ext uri="{BB962C8B-B14F-4D97-AF65-F5344CB8AC3E}">
        <p14:creationId xmlns:p14="http://schemas.microsoft.com/office/powerpoint/2010/main" val="65968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DF4E2-8F9F-415E-B401-6FF66A0B14D4}"/>
              </a:ext>
            </a:extLst>
          </p:cNvPr>
          <p:cNvSpPr>
            <a:spLocks noGrp="1"/>
          </p:cNvSpPr>
          <p:nvPr>
            <p:ph type="title"/>
          </p:nvPr>
        </p:nvSpPr>
        <p:spPr/>
        <p:txBody>
          <a:bodyPr/>
          <a:lstStyle/>
          <a:p>
            <a:pPr algn="ctr"/>
            <a:r>
              <a:rPr lang="da-DK" b="1" i="1" dirty="0"/>
              <a:t>Man skal præstere på alle arenaer!</a:t>
            </a:r>
            <a:br>
              <a:rPr lang="da-DK" b="1" i="1" dirty="0"/>
            </a:br>
            <a:endParaRPr lang="da-DK" dirty="0"/>
          </a:p>
        </p:txBody>
      </p:sp>
      <p:sp>
        <p:nvSpPr>
          <p:cNvPr id="3" name="Pladsholder til indhold 2">
            <a:extLst>
              <a:ext uri="{FF2B5EF4-FFF2-40B4-BE49-F238E27FC236}">
                <a16:creationId xmlns:a16="http://schemas.microsoft.com/office/drawing/2014/main" id="{D387BC6A-6F43-45F8-9395-A0C5384C9258}"/>
              </a:ext>
            </a:extLst>
          </p:cNvPr>
          <p:cNvSpPr>
            <a:spLocks noGrp="1"/>
          </p:cNvSpPr>
          <p:nvPr>
            <p:ph idx="1"/>
          </p:nvPr>
        </p:nvSpPr>
        <p:spPr/>
        <p:txBody>
          <a:bodyPr>
            <a:normAutofit fontScale="92500" lnSpcReduction="10000"/>
          </a:bodyPr>
          <a:lstStyle/>
          <a:p>
            <a:r>
              <a:rPr lang="da-DK" b="1" i="1" dirty="0"/>
              <a:t>(1)</a:t>
            </a:r>
            <a:r>
              <a:rPr lang="da-DK" i="1" dirty="0"/>
              <a:t>”Nogen gange når man har kysset med en pige til en fest, og det var dejligt, så går man bagefter ind på </a:t>
            </a:r>
            <a:r>
              <a:rPr lang="da-DK" i="1" dirty="0" err="1"/>
              <a:t>Insta</a:t>
            </a:r>
            <a:r>
              <a:rPr lang="da-DK" i="1" dirty="0"/>
              <a:t>, og så lige pludselig ser man hendes billeder og ser, at hun ikke har særlig mange følgere, man tænker, hun er en taber – det tænker man da, hvis man er ærlig, så ser man hende og man får et andet billede af hende, at hun ikke er socialt accepteret, så ændrer man holdning og dropper hende. Det er forkert, men sådan er det.”</a:t>
            </a:r>
          </a:p>
          <a:p>
            <a:r>
              <a:rPr lang="da-DK" dirty="0"/>
              <a:t>” Interviewer: ”</a:t>
            </a:r>
            <a:r>
              <a:rPr lang="da-DK" i="1" dirty="0"/>
              <a:t>Hvor mange følgere skal man have for, at det er acceptabelt?”</a:t>
            </a:r>
            <a:endParaRPr lang="da-DK" dirty="0"/>
          </a:p>
          <a:p>
            <a:r>
              <a:rPr lang="da-DK" dirty="0"/>
              <a:t>(1)”</a:t>
            </a:r>
            <a:r>
              <a:rPr lang="da-DK" i="1" dirty="0"/>
              <a:t>Hvis hun kun har 50 eller sådan noget, så</a:t>
            </a:r>
            <a:r>
              <a:rPr lang="da-DK" dirty="0"/>
              <a:t> </a:t>
            </a:r>
            <a:r>
              <a:rPr lang="da-DK" i="1" dirty="0"/>
              <a:t>ville jeg droppe hende…”</a:t>
            </a:r>
            <a:endParaRPr lang="da-DK" dirty="0"/>
          </a:p>
          <a:p>
            <a:r>
              <a:rPr lang="da-DK" i="1" dirty="0"/>
              <a:t>(2) Udfordringen er, at man skal fremstå </a:t>
            </a:r>
            <a:r>
              <a:rPr lang="da-DK" i="1" dirty="0" err="1"/>
              <a:t>nice</a:t>
            </a:r>
            <a:r>
              <a:rPr lang="da-DK" i="1" dirty="0"/>
              <a:t> på de sociale medier, så andre mennesker kan lide én. Og synes at ham der er en fed person. Hvis man har 50 følgere, så vil jeg tænke den person er da fucked up.” </a:t>
            </a:r>
            <a:r>
              <a:rPr lang="da-DK" dirty="0"/>
              <a:t>(Drenge 1 &amp; 3. g)</a:t>
            </a:r>
            <a:endParaRPr lang="da-DK" i="1" dirty="0"/>
          </a:p>
          <a:p>
            <a:endParaRPr lang="da-DK" dirty="0"/>
          </a:p>
          <a:p>
            <a:endParaRPr lang="da-DK" dirty="0"/>
          </a:p>
          <a:p>
            <a:endParaRPr lang="da-DK" dirty="0"/>
          </a:p>
        </p:txBody>
      </p:sp>
    </p:spTree>
    <p:extLst>
      <p:ext uri="{BB962C8B-B14F-4D97-AF65-F5344CB8AC3E}">
        <p14:creationId xmlns:p14="http://schemas.microsoft.com/office/powerpoint/2010/main" val="3635078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78025-A23C-E841-A8A1-34FD400E2B6B}"/>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2800" b="1" dirty="0">
                <a:solidFill>
                  <a:schemeClr val="bg1"/>
                </a:solidFill>
              </a:rPr>
              <a:t>PERFEKTIONISME</a:t>
            </a:r>
            <a:endParaRPr lang="en-US" sz="3600" b="1" dirty="0">
              <a:solidFill>
                <a:schemeClr val="bg1"/>
              </a:solidFill>
            </a:endParaRPr>
          </a:p>
        </p:txBody>
      </p:sp>
      <p:pic>
        <p:nvPicPr>
          <p:cNvPr id="5" name="Billede 4">
            <a:extLst>
              <a:ext uri="{FF2B5EF4-FFF2-40B4-BE49-F238E27FC236}">
                <a16:creationId xmlns:a16="http://schemas.microsoft.com/office/drawing/2014/main" id="{E50A8A72-5E04-F540-8522-879E80292086}"/>
              </a:ext>
            </a:extLst>
          </p:cNvPr>
          <p:cNvPicPr>
            <a:picLocks noChangeAspect="1"/>
          </p:cNvPicPr>
          <p:nvPr/>
        </p:nvPicPr>
        <p:blipFill>
          <a:blip r:embed="rId2"/>
          <a:stretch>
            <a:fillRect/>
          </a:stretch>
        </p:blipFill>
        <p:spPr>
          <a:xfrm>
            <a:off x="3420918" y="3412129"/>
            <a:ext cx="8204200" cy="3009900"/>
          </a:xfrm>
          <a:prstGeom prst="rect">
            <a:avLst/>
          </a:prstGeom>
        </p:spPr>
      </p:pic>
      <p:sp>
        <p:nvSpPr>
          <p:cNvPr id="6" name="Rektangel 5">
            <a:extLst>
              <a:ext uri="{FF2B5EF4-FFF2-40B4-BE49-F238E27FC236}">
                <a16:creationId xmlns:a16="http://schemas.microsoft.com/office/drawing/2014/main" id="{CEF4A975-9667-654D-BD4F-08520130F73C}"/>
              </a:ext>
            </a:extLst>
          </p:cNvPr>
          <p:cNvSpPr/>
          <p:nvPr/>
        </p:nvSpPr>
        <p:spPr>
          <a:xfrm>
            <a:off x="3420918" y="6395266"/>
            <a:ext cx="7079673" cy="276999"/>
          </a:xfrm>
          <a:prstGeom prst="rect">
            <a:avLst/>
          </a:prstGeom>
        </p:spPr>
        <p:txBody>
          <a:bodyPr wrap="square">
            <a:spAutoFit/>
          </a:bodyPr>
          <a:lstStyle/>
          <a:p>
            <a:pPr lvl="0" eaLnBrk="0" fontAlgn="base" hangingPunct="0">
              <a:spcBef>
                <a:spcPct val="0"/>
              </a:spcBef>
              <a:spcAft>
                <a:spcPct val="0"/>
              </a:spcAft>
            </a:pPr>
            <a:r>
              <a:rPr lang="da-DK" altLang="da-DK" sz="1200" i="1" dirty="0">
                <a:latin typeface="Arial" charset="0"/>
              </a:rPr>
              <a:t>I hvor høj grad føler du, at følgende udsagn passer på dig?</a:t>
            </a:r>
            <a:endParaRPr lang="da-DK" altLang="da-DK" sz="1200" dirty="0">
              <a:latin typeface="Arial" charset="0"/>
            </a:endParaRPr>
          </a:p>
        </p:txBody>
      </p:sp>
      <p:pic>
        <p:nvPicPr>
          <p:cNvPr id="9" name="Billede 8">
            <a:extLst>
              <a:ext uri="{FF2B5EF4-FFF2-40B4-BE49-F238E27FC236}">
                <a16:creationId xmlns:a16="http://schemas.microsoft.com/office/drawing/2014/main" id="{8E096122-BC63-8B40-8B34-8FD94D6B0931}"/>
              </a:ext>
            </a:extLst>
          </p:cNvPr>
          <p:cNvPicPr>
            <a:picLocks noChangeAspect="1"/>
          </p:cNvPicPr>
          <p:nvPr/>
        </p:nvPicPr>
        <p:blipFill>
          <a:blip r:embed="rId3"/>
          <a:stretch>
            <a:fillRect/>
          </a:stretch>
        </p:blipFill>
        <p:spPr>
          <a:xfrm>
            <a:off x="91094" y="5480883"/>
            <a:ext cx="1945524" cy="1377117"/>
          </a:xfrm>
          <a:prstGeom prst="rect">
            <a:avLst/>
          </a:prstGeom>
        </p:spPr>
      </p:pic>
      <p:sp>
        <p:nvSpPr>
          <p:cNvPr id="3" name="Tekstfelt 2">
            <a:extLst>
              <a:ext uri="{FF2B5EF4-FFF2-40B4-BE49-F238E27FC236}">
                <a16:creationId xmlns:a16="http://schemas.microsoft.com/office/drawing/2014/main" id="{B2BC630F-EF11-4E45-BBF8-EFBCDD5A044B}"/>
              </a:ext>
            </a:extLst>
          </p:cNvPr>
          <p:cNvSpPr txBox="1"/>
          <p:nvPr/>
        </p:nvSpPr>
        <p:spPr>
          <a:xfrm>
            <a:off x="4427696" y="1094147"/>
            <a:ext cx="4542269" cy="1200329"/>
          </a:xfrm>
          <a:prstGeom prst="rect">
            <a:avLst/>
          </a:prstGeom>
          <a:noFill/>
        </p:spPr>
        <p:txBody>
          <a:bodyPr wrap="none" rtlCol="0">
            <a:spAutoFit/>
          </a:bodyPr>
          <a:lstStyle/>
          <a:p>
            <a:r>
              <a:rPr lang="da-DK" sz="2400" b="1" dirty="0"/>
              <a:t>PIGERNES UDSAGN OM SIG SELV I </a:t>
            </a:r>
          </a:p>
          <a:p>
            <a:pPr algn="ctr"/>
            <a:endParaRPr lang="da-DK" sz="2400" b="1" dirty="0"/>
          </a:p>
          <a:p>
            <a:pPr algn="ctr"/>
            <a:r>
              <a:rPr lang="da-DK" sz="2400" b="1" dirty="0"/>
              <a:t>”Gode idrætsmiljøer”</a:t>
            </a:r>
          </a:p>
        </p:txBody>
      </p:sp>
    </p:spTree>
    <p:extLst>
      <p:ext uri="{BB962C8B-B14F-4D97-AF65-F5344CB8AC3E}">
        <p14:creationId xmlns:p14="http://schemas.microsoft.com/office/powerpoint/2010/main" val="412957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10" name="Titel 1">
            <a:extLst>
              <a:ext uri="{FF2B5EF4-FFF2-40B4-BE49-F238E27FC236}">
                <a16:creationId xmlns:a16="http://schemas.microsoft.com/office/drawing/2014/main" id="{C77A685C-530F-42E3-8B62-98B3A780B260}"/>
              </a:ext>
            </a:extLst>
          </p:cNvPr>
          <p:cNvSpPr>
            <a:spLocks noGrp="1" noChangeArrowheads="1"/>
          </p:cNvSpPr>
          <p:nvPr>
            <p:ph type="title"/>
          </p:nvPr>
        </p:nvSpPr>
        <p:spPr>
          <a:xfrm>
            <a:off x="863029" y="1012004"/>
            <a:ext cx="3416158" cy="4795408"/>
          </a:xfrm>
        </p:spPr>
        <p:txBody>
          <a:bodyPr>
            <a:normAutofit/>
          </a:bodyPr>
          <a:lstStyle/>
          <a:p>
            <a:pPr eaLnBrk="1" hangingPunct="1"/>
            <a:r>
              <a:rPr lang="da-DK" altLang="da-DK" sz="4400">
                <a:solidFill>
                  <a:srgbClr val="FFFFFF"/>
                </a:solidFill>
              </a:rPr>
              <a:t>Hvem presser jer?</a:t>
            </a:r>
          </a:p>
        </p:txBody>
      </p:sp>
      <p:graphicFrame>
        <p:nvGraphicFramePr>
          <p:cNvPr id="68612" name="Pladsholder til indhold 2">
            <a:extLst>
              <a:ext uri="{FF2B5EF4-FFF2-40B4-BE49-F238E27FC236}">
                <a16:creationId xmlns:a16="http://schemas.microsoft.com/office/drawing/2014/main" id="{06D6D441-2CCA-46C6-AF53-8D9850732449}"/>
              </a:ext>
            </a:extLst>
          </p:cNvPr>
          <p:cNvGraphicFramePr>
            <a:graphicFrameLocks noGrp="1"/>
          </p:cNvGraphicFramePr>
          <p:nvPr>
            <p:ph idx="1"/>
            <p:extLst>
              <p:ext uri="{D42A27DB-BD31-4B8C-83A1-F6EECF244321}">
                <p14:modId xmlns:p14="http://schemas.microsoft.com/office/powerpoint/2010/main" val="16721698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891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F776A-C31E-4E5A-87AE-053E3C24FE43}"/>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500" kern="1200" dirty="0">
                <a:solidFill>
                  <a:srgbClr val="FFFFFF"/>
                </a:solidFill>
                <a:latin typeface="+mj-lt"/>
                <a:ea typeface="+mj-ea"/>
                <a:cs typeface="+mj-cs"/>
              </a:rPr>
              <a:t>”Det </a:t>
            </a:r>
            <a:r>
              <a:rPr lang="en-US" sz="2500" kern="1200" dirty="0" err="1">
                <a:solidFill>
                  <a:srgbClr val="FFFFFF"/>
                </a:solidFill>
                <a:latin typeface="+mj-lt"/>
                <a:ea typeface="+mj-ea"/>
                <a:cs typeface="+mj-cs"/>
              </a:rPr>
              <a:t>største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krav</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til</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mig</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fra</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alle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er</a:t>
            </a:r>
            <a:r>
              <a:rPr lang="en-US" sz="2500" kern="1200" dirty="0">
                <a:solidFill>
                  <a:srgbClr val="FFFFFF"/>
                </a:solidFill>
                <a:latin typeface="+mj-lt"/>
                <a:ea typeface="+mj-ea"/>
                <a:cs typeface="+mj-cs"/>
              </a:rPr>
              <a:t> at </a:t>
            </a:r>
            <a:r>
              <a:rPr lang="en-US" sz="2500" kern="1200" dirty="0" err="1">
                <a:solidFill>
                  <a:srgbClr val="FFFFFF"/>
                </a:solidFill>
                <a:latin typeface="+mj-lt"/>
                <a:ea typeface="+mj-ea"/>
                <a:cs typeface="+mj-cs"/>
              </a:rPr>
              <a:t>jeg</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kan</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tage</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ansvar</a:t>
            </a:r>
            <a:r>
              <a:rPr lang="en-US" sz="2500" kern="1200" dirty="0">
                <a:solidFill>
                  <a:srgbClr val="FFFFFF"/>
                </a:solidFill>
                <a:latin typeface="+mj-lt"/>
                <a:ea typeface="+mj-ea"/>
                <a:cs typeface="+mj-cs"/>
              </a:rPr>
              <a:t>”(</a:t>
            </a:r>
            <a:r>
              <a:rPr lang="en-US" sz="2500" kern="1200" dirty="0" err="1">
                <a:solidFill>
                  <a:srgbClr val="FFFFFF"/>
                </a:solidFill>
                <a:latin typeface="+mj-lt"/>
                <a:ea typeface="+mj-ea"/>
                <a:cs typeface="+mj-cs"/>
              </a:rPr>
              <a:t>Pigespiler</a:t>
            </a:r>
            <a:r>
              <a:rPr lang="en-US" sz="2500" kern="1200" dirty="0">
                <a:solidFill>
                  <a:srgbClr val="FFFFFF"/>
                </a:solidFill>
                <a:latin typeface="+mj-lt"/>
                <a:ea typeface="+mj-ea"/>
                <a:cs typeface="+mj-cs"/>
              </a:rPr>
              <a:t>, ? Kl.)</a:t>
            </a:r>
          </a:p>
        </p:txBody>
      </p:sp>
      <p:pic>
        <p:nvPicPr>
          <p:cNvPr id="5" name="Pladsholder til indhold 4" descr="Et billede, der indeholder tegning&#10;&#10;Automatisk genereret beskrivelse">
            <a:extLst>
              <a:ext uri="{FF2B5EF4-FFF2-40B4-BE49-F238E27FC236}">
                <a16:creationId xmlns:a16="http://schemas.microsoft.com/office/drawing/2014/main" id="{01DF6C0F-CE20-465C-A1D3-1C01521139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84" r="2343" b="-1"/>
          <a:stretch/>
        </p:blipFill>
        <p:spPr>
          <a:xfrm>
            <a:off x="976251" y="942538"/>
            <a:ext cx="7163222" cy="4808332"/>
          </a:xfrm>
          <a:prstGeom prst="rect">
            <a:avLst/>
          </a:prstGeom>
          <a:effectLst/>
        </p:spPr>
      </p:pic>
    </p:spTree>
    <p:extLst>
      <p:ext uri="{BB962C8B-B14F-4D97-AF65-F5344CB8AC3E}">
        <p14:creationId xmlns:p14="http://schemas.microsoft.com/office/powerpoint/2010/main" val="66478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410" name="Titel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da-DK" sz="3700" b="1" kern="1200">
                <a:solidFill>
                  <a:srgbClr val="FFFFFF"/>
                </a:solidFill>
                <a:latin typeface="+mj-lt"/>
                <a:ea typeface="+mj-ea"/>
                <a:cs typeface="+mj-cs"/>
              </a:rPr>
              <a:t>Generation ”FOMO” </a:t>
            </a:r>
            <a:r>
              <a:rPr lang="en-US" altLang="da-DK" sz="3700" kern="1200">
                <a:solidFill>
                  <a:srgbClr val="FFFFFF"/>
                </a:solidFill>
                <a:latin typeface="+mj-lt"/>
                <a:ea typeface="+mj-ea"/>
                <a:cs typeface="+mj-cs"/>
              </a:rPr>
              <a:t>hvor tiltideværelse er vigtigere end tilstedeværelse!</a:t>
            </a:r>
            <a:endParaRPr lang="en-US" altLang="da-DK" sz="3700" b="1" kern="1200">
              <a:solidFill>
                <a:srgbClr val="FFFFFF"/>
              </a:solidFill>
              <a:latin typeface="+mj-lt"/>
              <a:ea typeface="+mj-ea"/>
              <a:cs typeface="+mj-cs"/>
            </a:endParaRPr>
          </a:p>
        </p:txBody>
      </p:sp>
      <p:pic>
        <p:nvPicPr>
          <p:cNvPr id="17411" name="Pladsholder til indhold 3" descr="Ipad.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153822" y="855589"/>
            <a:ext cx="6553545" cy="5154764"/>
          </a:xfrm>
          <a:prstGeom prst="rect">
            <a:avLst/>
          </a:prstGeom>
        </p:spPr>
      </p:pic>
    </p:spTree>
    <p:extLst>
      <p:ext uri="{BB962C8B-B14F-4D97-AF65-F5344CB8AC3E}">
        <p14:creationId xmlns:p14="http://schemas.microsoft.com/office/powerpoint/2010/main" val="417139970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scene3d>
              <a:camera prst="orthographicFront"/>
              <a:lightRig rig="soft" dir="t"/>
            </a:scene3d>
            <a:sp3d prstMaterial="softEdge">
              <a:bevelT w="25400" h="25400"/>
            </a:sp3d>
          </a:bodyPr>
          <a:lstStyle/>
          <a:p>
            <a:pPr algn="ctr">
              <a:defRPr/>
            </a:pPr>
            <a:r>
              <a:rPr lang="en-US" sz="2600" kern="1200">
                <a:solidFill>
                  <a:srgbClr val="FFFFFF"/>
                </a:solidFill>
                <a:latin typeface="+mj-lt"/>
                <a:ea typeface="+mj-ea"/>
                <a:cs typeface="+mj-cs"/>
              </a:rPr>
              <a:t>De vokser op i en ”synes god om”-kultur</a:t>
            </a:r>
          </a:p>
        </p:txBody>
      </p:sp>
      <p:pic>
        <p:nvPicPr>
          <p:cNvPr id="1946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85418" y="961812"/>
            <a:ext cx="5294562" cy="4930987"/>
          </a:xfrm>
          <a:prstGeom prst="rect">
            <a:avLst/>
          </a:prstGeom>
        </p:spPr>
      </p:pic>
      <p:sp>
        <p:nvSpPr>
          <p:cNvPr id="19459" name="Pladsholder til sidefod 3"/>
          <p:cNvSpPr>
            <a:spLocks noGrp="1"/>
          </p:cNvSpPr>
          <p:nvPr>
            <p:ph type="ftr" sz="quarter" idx="11"/>
          </p:nvPr>
        </p:nvSpPr>
        <p:spPr bwMode="auto">
          <a:xfrm>
            <a:off x="4116613" y="6356350"/>
            <a:ext cx="703217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sz="2177">
                <a:solidFill>
                  <a:schemeClr val="tx1"/>
                </a:solidFill>
                <a:latin typeface="Times New Roman" panose="02020603050405020304" pitchFamily="18" charset="0"/>
              </a:defRPr>
            </a:lvl1pPr>
            <a:lvl2pPr marL="673930" indent="-259204">
              <a:defRPr sz="2177">
                <a:solidFill>
                  <a:schemeClr val="tx1"/>
                </a:solidFill>
                <a:latin typeface="Times New Roman" panose="02020603050405020304" pitchFamily="18" charset="0"/>
              </a:defRPr>
            </a:lvl2pPr>
            <a:lvl3pPr marL="1036815" indent="-207363">
              <a:defRPr sz="2177">
                <a:solidFill>
                  <a:schemeClr val="tx1"/>
                </a:solidFill>
                <a:latin typeface="Times New Roman" panose="02020603050405020304" pitchFamily="18" charset="0"/>
              </a:defRPr>
            </a:lvl3pPr>
            <a:lvl4pPr marL="1451541" indent="-207363">
              <a:defRPr sz="2177">
                <a:solidFill>
                  <a:schemeClr val="tx1"/>
                </a:solidFill>
                <a:latin typeface="Times New Roman" panose="02020603050405020304" pitchFamily="18" charset="0"/>
              </a:defRPr>
            </a:lvl4pPr>
            <a:lvl5pPr marL="1866268" indent="-207363">
              <a:defRPr sz="2177">
                <a:solidFill>
                  <a:schemeClr val="tx1"/>
                </a:solidFill>
                <a:latin typeface="Times New Roman" panose="02020603050405020304" pitchFamily="18" charset="0"/>
              </a:defRPr>
            </a:lvl5pPr>
            <a:lvl6pPr marL="2280994" indent="-207363" eaLnBrk="0" fontAlgn="base" hangingPunct="0">
              <a:spcBef>
                <a:spcPct val="0"/>
              </a:spcBef>
              <a:spcAft>
                <a:spcPct val="0"/>
              </a:spcAft>
              <a:defRPr sz="2177">
                <a:solidFill>
                  <a:schemeClr val="tx1"/>
                </a:solidFill>
                <a:latin typeface="Times New Roman" panose="02020603050405020304" pitchFamily="18" charset="0"/>
              </a:defRPr>
            </a:lvl6pPr>
            <a:lvl7pPr marL="2695720" indent="-207363" eaLnBrk="0" fontAlgn="base" hangingPunct="0">
              <a:spcBef>
                <a:spcPct val="0"/>
              </a:spcBef>
              <a:spcAft>
                <a:spcPct val="0"/>
              </a:spcAft>
              <a:defRPr sz="2177">
                <a:solidFill>
                  <a:schemeClr val="tx1"/>
                </a:solidFill>
                <a:latin typeface="Times New Roman" panose="02020603050405020304" pitchFamily="18" charset="0"/>
              </a:defRPr>
            </a:lvl7pPr>
            <a:lvl8pPr marL="3110446" indent="-207363" eaLnBrk="0" fontAlgn="base" hangingPunct="0">
              <a:spcBef>
                <a:spcPct val="0"/>
              </a:spcBef>
              <a:spcAft>
                <a:spcPct val="0"/>
              </a:spcAft>
              <a:defRPr sz="2177">
                <a:solidFill>
                  <a:schemeClr val="tx1"/>
                </a:solidFill>
                <a:latin typeface="Times New Roman" panose="02020603050405020304" pitchFamily="18" charset="0"/>
              </a:defRPr>
            </a:lvl8pPr>
            <a:lvl9pPr marL="3525172" indent="-207363" eaLnBrk="0" fontAlgn="base" hangingPunct="0">
              <a:spcBef>
                <a:spcPct val="0"/>
              </a:spcBef>
              <a:spcAft>
                <a:spcPct val="0"/>
              </a:spcAft>
              <a:defRPr sz="2177">
                <a:solidFill>
                  <a:schemeClr val="tx1"/>
                </a:solidFill>
                <a:latin typeface="Times New Roman" panose="02020603050405020304" pitchFamily="18" charset="0"/>
              </a:defRPr>
            </a:lvl9pPr>
          </a:lstStyle>
          <a:p>
            <a:pPr>
              <a:spcAft>
                <a:spcPts val="600"/>
              </a:spcAft>
            </a:pPr>
            <a:r>
              <a:rPr lang="en-US" altLang="da-DK" sz="1200" kern="1200">
                <a:solidFill>
                  <a:srgbClr val="898989"/>
                </a:solidFill>
                <a:latin typeface="+mn-lt"/>
                <a:ea typeface="+mn-ea"/>
                <a:cs typeface="+mn-cs"/>
              </a:rPr>
              <a:t>Center for Ungdomstudier (CUR)</a:t>
            </a:r>
          </a:p>
        </p:txBody>
      </p:sp>
    </p:spTree>
    <p:extLst>
      <p:ext uri="{BB962C8B-B14F-4D97-AF65-F5344CB8AC3E}">
        <p14:creationId xmlns:p14="http://schemas.microsoft.com/office/powerpoint/2010/main" val="268219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801098" y="1396289"/>
            <a:ext cx="6387102" cy="1325563"/>
          </a:xfrm>
        </p:spPr>
        <p:txBody>
          <a:bodyPr vert="horz" lIns="91440" tIns="45720" rIns="91440" bIns="45720" rtlCol="0" anchor="ctr">
            <a:normAutofit/>
          </a:bodyPr>
          <a:lstStyle/>
          <a:p>
            <a:pPr>
              <a:defRPr/>
            </a:pPr>
            <a:r>
              <a:rPr lang="en-US"/>
              <a:t>Rum for refleksion</a:t>
            </a:r>
          </a:p>
        </p:txBody>
      </p:sp>
      <p:pic>
        <p:nvPicPr>
          <p:cNvPr id="20486" name="Pladsholder til indhold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237133" y="197802"/>
            <a:ext cx="1644125" cy="2674180"/>
          </a:xfrm>
          <a:prstGeom prst="rect">
            <a:avLst/>
          </a:prstGeom>
        </p:spPr>
      </p:pic>
      <p:sp>
        <p:nvSpPr>
          <p:cNvPr id="20483" name="Pladsholder til indhold 5"/>
          <p:cNvSpPr>
            <a:spLocks noGrp="1"/>
          </p:cNvSpPr>
          <p:nvPr>
            <p:ph sz="half" idx="2"/>
          </p:nvPr>
        </p:nvSpPr>
        <p:spPr>
          <a:xfrm>
            <a:off x="805542" y="2871982"/>
            <a:ext cx="6382657" cy="3181684"/>
          </a:xfrm>
        </p:spPr>
        <p:txBody>
          <a:bodyPr vert="horz" lIns="91440" tIns="45720" rIns="91440" bIns="45720" rtlCol="0" anchor="t">
            <a:normAutofit/>
          </a:bodyPr>
          <a:lstStyle/>
          <a:p>
            <a:r>
              <a:rPr lang="en-US" altLang="da-DK" dirty="0" err="1"/>
              <a:t>Hvis</a:t>
            </a:r>
            <a:r>
              <a:rPr lang="en-US" altLang="da-DK" dirty="0"/>
              <a:t> de mange </a:t>
            </a:r>
            <a:r>
              <a:rPr lang="en-US" altLang="da-DK" dirty="0" err="1"/>
              <a:t>oplevelser</a:t>
            </a:r>
            <a:r>
              <a:rPr lang="en-US" altLang="da-DK" dirty="0"/>
              <a:t> i </a:t>
            </a:r>
            <a:r>
              <a:rPr lang="en-US" altLang="da-DK" dirty="0" err="1"/>
              <a:t>ungdomslivet</a:t>
            </a:r>
            <a:r>
              <a:rPr lang="en-US" altLang="da-DK" dirty="0"/>
              <a:t> </a:t>
            </a:r>
            <a:r>
              <a:rPr lang="en-US" altLang="da-DK" dirty="0" err="1"/>
              <a:t>skal</a:t>
            </a:r>
            <a:r>
              <a:rPr lang="en-US" altLang="da-DK" dirty="0"/>
              <a:t> </a:t>
            </a:r>
            <a:r>
              <a:rPr lang="en-US" altLang="da-DK" dirty="0" err="1"/>
              <a:t>blive</a:t>
            </a:r>
            <a:r>
              <a:rPr lang="en-US" altLang="da-DK" dirty="0"/>
              <a:t> </a:t>
            </a:r>
            <a:r>
              <a:rPr lang="en-US" altLang="da-DK" dirty="0" err="1"/>
              <a:t>til</a:t>
            </a:r>
            <a:r>
              <a:rPr lang="en-US" altLang="da-DK" dirty="0"/>
              <a:t> </a:t>
            </a:r>
            <a:r>
              <a:rPr lang="en-US" altLang="da-DK" dirty="0" err="1"/>
              <a:t>læring</a:t>
            </a:r>
            <a:r>
              <a:rPr lang="en-US" altLang="da-DK" dirty="0"/>
              <a:t> </a:t>
            </a:r>
            <a:r>
              <a:rPr lang="en-US" altLang="da-DK" dirty="0" err="1"/>
              <a:t>er</a:t>
            </a:r>
            <a:r>
              <a:rPr lang="en-US" altLang="da-DK" dirty="0"/>
              <a:t> det </a:t>
            </a:r>
            <a:r>
              <a:rPr lang="en-US" altLang="da-DK" dirty="0" err="1"/>
              <a:t>nødvendigt</a:t>
            </a:r>
            <a:r>
              <a:rPr lang="en-US" altLang="da-DK" dirty="0"/>
              <a:t> med ”rum for </a:t>
            </a:r>
            <a:r>
              <a:rPr lang="en-US" altLang="da-DK" dirty="0" err="1"/>
              <a:t>refleksion</a:t>
            </a:r>
            <a:r>
              <a:rPr lang="en-US" altLang="da-DK" dirty="0"/>
              <a:t>”. </a:t>
            </a:r>
          </a:p>
          <a:p>
            <a:r>
              <a:rPr lang="en-US" altLang="da-DK" dirty="0" err="1"/>
              <a:t>Disse</a:t>
            </a:r>
            <a:r>
              <a:rPr lang="en-US" altLang="da-DK" dirty="0"/>
              <a:t> rum </a:t>
            </a:r>
            <a:r>
              <a:rPr lang="en-US" altLang="da-DK" dirty="0" err="1"/>
              <a:t>opstår</a:t>
            </a:r>
            <a:r>
              <a:rPr lang="en-US" altLang="da-DK" dirty="0"/>
              <a:t>, </a:t>
            </a:r>
            <a:r>
              <a:rPr lang="en-US" altLang="da-DK" dirty="0" err="1"/>
              <a:t>hvor</a:t>
            </a:r>
            <a:r>
              <a:rPr lang="en-US" altLang="da-DK" dirty="0"/>
              <a:t> der </a:t>
            </a:r>
            <a:r>
              <a:rPr lang="en-US" altLang="da-DK" dirty="0" err="1"/>
              <a:t>er</a:t>
            </a:r>
            <a:r>
              <a:rPr lang="en-US" altLang="da-DK" dirty="0"/>
              <a:t> ”</a:t>
            </a:r>
            <a:r>
              <a:rPr lang="en-US" altLang="da-DK" dirty="0" err="1"/>
              <a:t>nogen</a:t>
            </a:r>
            <a:r>
              <a:rPr lang="en-US" altLang="da-DK" dirty="0"/>
              <a:t>”, der </a:t>
            </a:r>
            <a:r>
              <a:rPr lang="en-US" altLang="da-DK" dirty="0" err="1"/>
              <a:t>tør</a:t>
            </a:r>
            <a:r>
              <a:rPr lang="en-US" altLang="da-DK" dirty="0"/>
              <a:t> </a:t>
            </a:r>
            <a:r>
              <a:rPr lang="en-US" altLang="da-DK" dirty="0" err="1"/>
              <a:t>stille</a:t>
            </a:r>
            <a:r>
              <a:rPr lang="en-US" altLang="da-DK" dirty="0"/>
              <a:t> </a:t>
            </a:r>
            <a:r>
              <a:rPr lang="en-US" altLang="da-DK" dirty="0" err="1"/>
              <a:t>spørgsmål</a:t>
            </a:r>
            <a:r>
              <a:rPr lang="en-US" altLang="da-DK" dirty="0"/>
              <a:t> </a:t>
            </a:r>
            <a:r>
              <a:rPr lang="en-US" altLang="da-DK" dirty="0" err="1"/>
              <a:t>uden</a:t>
            </a:r>
            <a:r>
              <a:rPr lang="en-US" altLang="da-DK" dirty="0"/>
              <a:t> at de </a:t>
            </a:r>
            <a:r>
              <a:rPr lang="en-US" altLang="da-DK" dirty="0" err="1"/>
              <a:t>selv</a:t>
            </a:r>
            <a:r>
              <a:rPr lang="en-US" altLang="da-DK" dirty="0"/>
              <a:t> </a:t>
            </a:r>
            <a:r>
              <a:rPr lang="en-US" altLang="da-DK" dirty="0" err="1"/>
              <a:t>behøver</a:t>
            </a:r>
            <a:r>
              <a:rPr lang="en-US" altLang="da-DK" dirty="0"/>
              <a:t> at </a:t>
            </a:r>
            <a:r>
              <a:rPr lang="en-US" altLang="da-DK" dirty="0" err="1"/>
              <a:t>sidde</a:t>
            </a:r>
            <a:r>
              <a:rPr lang="en-US" altLang="da-DK" dirty="0"/>
              <a:t> </a:t>
            </a:r>
            <a:r>
              <a:rPr lang="en-US" altLang="da-DK" dirty="0" err="1"/>
              <a:t>inde</a:t>
            </a:r>
            <a:r>
              <a:rPr lang="en-US" altLang="da-DK" dirty="0"/>
              <a:t> med </a:t>
            </a:r>
            <a:r>
              <a:rPr lang="en-US" altLang="da-DK" dirty="0" err="1"/>
              <a:t>alle</a:t>
            </a:r>
            <a:r>
              <a:rPr lang="en-US" altLang="da-DK" dirty="0"/>
              <a:t> </a:t>
            </a:r>
            <a:r>
              <a:rPr lang="en-US" altLang="da-DK" dirty="0" err="1"/>
              <a:t>svarene</a:t>
            </a:r>
            <a:r>
              <a:rPr lang="en-US" altLang="da-DK" dirty="0"/>
              <a:t>!</a:t>
            </a:r>
          </a:p>
          <a:p>
            <a:r>
              <a:rPr lang="en-US" altLang="da-DK" dirty="0"/>
              <a:t>Og de </a:t>
            </a:r>
            <a:r>
              <a:rPr lang="en-US" altLang="da-DK" dirty="0" err="1"/>
              <a:t>vil</a:t>
            </a:r>
            <a:r>
              <a:rPr lang="en-US" altLang="da-DK" dirty="0"/>
              <a:t> </a:t>
            </a:r>
            <a:r>
              <a:rPr lang="en-US" altLang="da-DK" dirty="0" err="1"/>
              <a:t>gerne</a:t>
            </a:r>
            <a:r>
              <a:rPr lang="en-US" altLang="da-DK" dirty="0"/>
              <a:t> snake! </a:t>
            </a:r>
          </a:p>
        </p:txBody>
      </p:sp>
      <p:sp>
        <p:nvSpPr>
          <p:cNvPr id="2" name="Pladsholder til sidefod 1"/>
          <p:cNvSpPr>
            <a:spLocks noGrp="1"/>
          </p:cNvSpPr>
          <p:nvPr>
            <p:ph type="ftr" sz="quarter" idx="11"/>
          </p:nvPr>
        </p:nvSpPr>
        <p:spPr>
          <a:xfrm>
            <a:off x="804672" y="6199632"/>
            <a:ext cx="5006336" cy="365125"/>
          </a:xfrm>
        </p:spPr>
        <p:txBody>
          <a:bodyPr vert="horz" lIns="91440" tIns="45720" rIns="91440" bIns="45720" rtlCol="0" anchor="ctr">
            <a:normAutofit/>
          </a:bodyPr>
          <a:lstStyle/>
          <a:p>
            <a:pPr algn="l">
              <a:spcAft>
                <a:spcPts val="600"/>
              </a:spcAft>
              <a:defRPr/>
            </a:pPr>
            <a:r>
              <a:rPr lang="en-US" sz="1100" kern="1200">
                <a:solidFill>
                  <a:schemeClr val="tx1">
                    <a:alpha val="80000"/>
                  </a:schemeClr>
                </a:solidFill>
                <a:latin typeface="+mn-lt"/>
                <a:ea typeface="+mn-ea"/>
                <a:cs typeface="+mn-cs"/>
              </a:rPr>
              <a:t>Center for Ungdomstudier  (CUR)</a:t>
            </a:r>
          </a:p>
        </p:txBody>
      </p:sp>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232" y="5199340"/>
            <a:ext cx="2394408" cy="1064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69992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393B1-5D31-47D4-9EB9-AF45D5DEC46B}"/>
              </a:ext>
            </a:extLst>
          </p:cNvPr>
          <p:cNvSpPr>
            <a:spLocks noGrp="1"/>
          </p:cNvSpPr>
          <p:nvPr>
            <p:ph type="title"/>
          </p:nvPr>
        </p:nvSpPr>
        <p:spPr/>
        <p:txBody>
          <a:bodyPr/>
          <a:lstStyle/>
          <a:p>
            <a:r>
              <a:rPr lang="da-DK" dirty="0"/>
              <a:t>Det kan jeg simpelthen ikke huske at jeg </a:t>
            </a:r>
            <a:r>
              <a:rPr lang="da-DK"/>
              <a:t>skrev opgave om…..</a:t>
            </a:r>
          </a:p>
        </p:txBody>
      </p:sp>
      <p:sp>
        <p:nvSpPr>
          <p:cNvPr id="3" name="Pladsholder til indhold 2">
            <a:extLst>
              <a:ext uri="{FF2B5EF4-FFF2-40B4-BE49-F238E27FC236}">
                <a16:creationId xmlns:a16="http://schemas.microsoft.com/office/drawing/2014/main" id="{955CFBC6-B205-4A32-82EC-56CBD156126A}"/>
              </a:ext>
            </a:extLst>
          </p:cNvPr>
          <p:cNvSpPr>
            <a:spLocks noGrp="1"/>
          </p:cNvSpPr>
          <p:nvPr>
            <p:ph idx="1"/>
          </p:nvPr>
        </p:nvSpPr>
        <p:spPr/>
        <p:txBody>
          <a:bodyPr>
            <a:normAutofit lnSpcReduction="10000"/>
          </a:bodyPr>
          <a:lstStyle/>
          <a:p>
            <a:pPr marL="0" indent="0">
              <a:buNone/>
            </a:pPr>
            <a:r>
              <a:rPr lang="da-DK" dirty="0"/>
              <a:t> </a:t>
            </a:r>
          </a:p>
          <a:p>
            <a:pPr marL="0" indent="0">
              <a:buNone/>
            </a:pPr>
            <a:r>
              <a:rPr lang="da-DK" dirty="0"/>
              <a:t>Mail modtaget 28-10-2019:</a:t>
            </a:r>
          </a:p>
          <a:p>
            <a:pPr marL="0" indent="0">
              <a:buNone/>
            </a:pPr>
            <a:r>
              <a:rPr lang="da-DK" dirty="0"/>
              <a:t>Mit navn er Camilla Esbensen. Jeg går på Nyborg Friskole i 9. klasse, og i denne uge skriver jeg projektopgave. Min overordnede problemstilling handler om hvordan ungdommen har udviklet sig som social konstruktion, og hvilke former for pres og problemer unge har i dag, og har haft før i tiden. Helt kort fortalt vil jeg gerne undersøge, om unge har det hårdere i dag, end unge havde det i det 20. århundrede.</a:t>
            </a:r>
          </a:p>
          <a:p>
            <a:pPr marL="0" indent="0">
              <a:buNone/>
            </a:pPr>
            <a:r>
              <a:rPr lang="da-DK" dirty="0"/>
              <a:t>Jeg vil gerne snakke med dig om det? Har du mulighed for det?</a:t>
            </a:r>
          </a:p>
          <a:p>
            <a:pPr marL="0" indent="0">
              <a:buNone/>
            </a:pPr>
            <a:r>
              <a:rPr lang="da-DK" dirty="0"/>
              <a:t>Camilla</a:t>
            </a:r>
          </a:p>
          <a:p>
            <a:endParaRPr lang="da-DK" dirty="0"/>
          </a:p>
        </p:txBody>
      </p:sp>
    </p:spTree>
    <p:extLst>
      <p:ext uri="{BB962C8B-B14F-4D97-AF65-F5344CB8AC3E}">
        <p14:creationId xmlns:p14="http://schemas.microsoft.com/office/powerpoint/2010/main" val="226610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A1B0D298-13C6-4FC2-9ED6-526C637E012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altLang="da-DK" sz="5400" b="1" kern="1200">
                <a:solidFill>
                  <a:srgbClr val="FFFFFF"/>
                </a:solidFill>
                <a:latin typeface="+mj-lt"/>
                <a:ea typeface="+mj-ea"/>
                <a:cs typeface="+mj-cs"/>
              </a:rPr>
              <a:t>Lektier og afleveringer…….</a:t>
            </a:r>
          </a:p>
        </p:txBody>
      </p:sp>
      <p:pic>
        <p:nvPicPr>
          <p:cNvPr id="31747" name="Pladsholder til indhold 3">
            <a:extLst>
              <a:ext uri="{FF2B5EF4-FFF2-40B4-BE49-F238E27FC236}">
                <a16:creationId xmlns:a16="http://schemas.microsoft.com/office/drawing/2014/main" id="{20D50774-65AC-444F-ACBB-32D84EE78C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03359" y="307731"/>
            <a:ext cx="5330182" cy="3997637"/>
          </a:xfrm>
          <a:prstGeom prst="rect">
            <a:avLst/>
          </a:prstGeom>
        </p:spPr>
      </p:pic>
    </p:spTree>
    <p:extLst>
      <p:ext uri="{BB962C8B-B14F-4D97-AF65-F5344CB8AC3E}">
        <p14:creationId xmlns:p14="http://schemas.microsoft.com/office/powerpoint/2010/main" val="3526316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6CE56-282D-4D80-B23A-5B33BA0FD84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Og når vi tuner lidt ind…..</a:t>
            </a:r>
          </a:p>
        </p:txBody>
      </p:sp>
      <p:graphicFrame>
        <p:nvGraphicFramePr>
          <p:cNvPr id="4" name="Pladsholder til indhold 3">
            <a:extLst>
              <a:ext uri="{FF2B5EF4-FFF2-40B4-BE49-F238E27FC236}">
                <a16:creationId xmlns:a16="http://schemas.microsoft.com/office/drawing/2014/main" id="{436C3104-B3C0-4217-875F-E0F4AAF7CF04}"/>
              </a:ext>
            </a:extLst>
          </p:cNvPr>
          <p:cNvGraphicFramePr>
            <a:graphicFrameLocks noGrp="1"/>
          </p:cNvGraphicFramePr>
          <p:nvPr>
            <p:ph idx="1"/>
            <p:extLst>
              <p:ext uri="{D42A27DB-BD31-4B8C-83A1-F6EECF244321}">
                <p14:modId xmlns:p14="http://schemas.microsoft.com/office/powerpoint/2010/main" val="620173493"/>
              </p:ext>
            </p:extLst>
          </p:nvPr>
        </p:nvGraphicFramePr>
        <p:xfrm>
          <a:off x="4121417" y="961812"/>
          <a:ext cx="7022567" cy="4930993"/>
        </p:xfrm>
        <a:graphic>
          <a:graphicData uri="http://schemas.openxmlformats.org/drawingml/2006/table">
            <a:tbl>
              <a:tblPr firstRow="1" firstCol="1" bandRow="1">
                <a:tableStyleId>{8EC20E35-A176-4012-BC5E-935CFFF8708E}</a:tableStyleId>
              </a:tblPr>
              <a:tblGrid>
                <a:gridCol w="1431068">
                  <a:extLst>
                    <a:ext uri="{9D8B030D-6E8A-4147-A177-3AD203B41FA5}">
                      <a16:colId xmlns:a16="http://schemas.microsoft.com/office/drawing/2014/main" val="1587172946"/>
                    </a:ext>
                  </a:extLst>
                </a:gridCol>
                <a:gridCol w="1337565">
                  <a:extLst>
                    <a:ext uri="{9D8B030D-6E8A-4147-A177-3AD203B41FA5}">
                      <a16:colId xmlns:a16="http://schemas.microsoft.com/office/drawing/2014/main" val="2504070575"/>
                    </a:ext>
                  </a:extLst>
                </a:gridCol>
                <a:gridCol w="1075756">
                  <a:extLst>
                    <a:ext uri="{9D8B030D-6E8A-4147-A177-3AD203B41FA5}">
                      <a16:colId xmlns:a16="http://schemas.microsoft.com/office/drawing/2014/main" val="2136615551"/>
                    </a:ext>
                  </a:extLst>
                </a:gridCol>
                <a:gridCol w="1075756">
                  <a:extLst>
                    <a:ext uri="{9D8B030D-6E8A-4147-A177-3AD203B41FA5}">
                      <a16:colId xmlns:a16="http://schemas.microsoft.com/office/drawing/2014/main" val="774244280"/>
                    </a:ext>
                  </a:extLst>
                </a:gridCol>
                <a:gridCol w="1204322">
                  <a:extLst>
                    <a:ext uri="{9D8B030D-6E8A-4147-A177-3AD203B41FA5}">
                      <a16:colId xmlns:a16="http://schemas.microsoft.com/office/drawing/2014/main" val="1828707826"/>
                    </a:ext>
                  </a:extLst>
                </a:gridCol>
                <a:gridCol w="898100">
                  <a:extLst>
                    <a:ext uri="{9D8B030D-6E8A-4147-A177-3AD203B41FA5}">
                      <a16:colId xmlns:a16="http://schemas.microsoft.com/office/drawing/2014/main" val="570455506"/>
                    </a:ext>
                  </a:extLst>
                </a:gridCol>
              </a:tblGrid>
              <a:tr h="1102591">
                <a:tc>
                  <a:txBody>
                    <a:bodyPr/>
                    <a:lstStyle/>
                    <a:p>
                      <a:pPr>
                        <a:lnSpc>
                          <a:spcPct val="115000"/>
                        </a:lnSpc>
                        <a:spcAft>
                          <a:spcPts val="800"/>
                        </a:spcAft>
                      </a:pPr>
                      <a:r>
                        <a:rPr lang="da-DK" sz="2700">
                          <a:effectLst/>
                          <a:uFill>
                            <a:solidFill>
                              <a:srgbClr val="000000"/>
                            </a:solidFill>
                          </a:uFill>
                        </a:rPr>
                        <a:t>Køn</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Klasse</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0-5 timer</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5-10 timer</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10-15 timer</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15+</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1316446449"/>
                  </a:ext>
                </a:extLst>
              </a:tr>
              <a:tr h="638067">
                <a:tc rowSpan="3">
                  <a:txBody>
                    <a:bodyPr/>
                    <a:lstStyle/>
                    <a:p>
                      <a:pPr>
                        <a:lnSpc>
                          <a:spcPct val="115000"/>
                        </a:lnSpc>
                        <a:spcAft>
                          <a:spcPts val="800"/>
                        </a:spcAft>
                      </a:pPr>
                      <a:r>
                        <a:rPr lang="da-DK" sz="2700">
                          <a:effectLst/>
                          <a:uFill>
                            <a:solidFill>
                              <a:srgbClr val="000000"/>
                            </a:solidFill>
                          </a:uFill>
                        </a:rPr>
                        <a:t>Drenge</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38,1</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50,9</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10,2</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0,9</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4269335337"/>
                  </a:ext>
                </a:extLst>
              </a:tr>
              <a:tr h="638067">
                <a:tc vMerge="1">
                  <a:txBody>
                    <a:bodyPr/>
                    <a:lstStyle/>
                    <a:p>
                      <a:endParaRPr lang="da-DK"/>
                    </a:p>
                  </a:txBody>
                  <a:tcPr/>
                </a:tc>
                <a:tc>
                  <a:txBody>
                    <a:bodyPr/>
                    <a:lstStyle/>
                    <a:p>
                      <a:pPr>
                        <a:lnSpc>
                          <a:spcPct val="115000"/>
                        </a:lnSpc>
                        <a:spcAft>
                          <a:spcPts val="800"/>
                        </a:spcAft>
                      </a:pPr>
                      <a:r>
                        <a:rPr lang="da-DK" sz="2700">
                          <a:effectLst/>
                          <a:uFill>
                            <a:solidFill>
                              <a:srgbClr val="000000"/>
                            </a:solidFill>
                          </a:uFill>
                        </a:rPr>
                        <a:t>2.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22,5</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53,3</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21,6</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2,6</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4055037762"/>
                  </a:ext>
                </a:extLst>
              </a:tr>
              <a:tr h="638067">
                <a:tc vMerge="1">
                  <a:txBody>
                    <a:bodyPr/>
                    <a:lstStyle/>
                    <a:p>
                      <a:endParaRPr lang="da-DK"/>
                    </a:p>
                  </a:txBody>
                  <a:tcPr/>
                </a:tc>
                <a:tc>
                  <a:txBody>
                    <a:bodyPr/>
                    <a:lstStyle/>
                    <a:p>
                      <a:pPr>
                        <a:lnSpc>
                          <a:spcPct val="115000"/>
                        </a:lnSpc>
                        <a:spcAft>
                          <a:spcPts val="800"/>
                        </a:spcAft>
                      </a:pPr>
                      <a:r>
                        <a:rPr lang="da-DK" sz="2700">
                          <a:effectLst/>
                          <a:uFill>
                            <a:solidFill>
                              <a:srgbClr val="000000"/>
                            </a:solidFill>
                          </a:uFill>
                        </a:rPr>
                        <a:t>3.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30,2</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55,4</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12,9</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1,5</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3891927995"/>
                  </a:ext>
                </a:extLst>
              </a:tr>
              <a:tr h="638067">
                <a:tc rowSpan="3">
                  <a:txBody>
                    <a:bodyPr/>
                    <a:lstStyle/>
                    <a:p>
                      <a:pPr>
                        <a:lnSpc>
                          <a:spcPct val="115000"/>
                        </a:lnSpc>
                        <a:spcAft>
                          <a:spcPts val="800"/>
                        </a:spcAft>
                      </a:pPr>
                      <a:r>
                        <a:rPr lang="da-DK" sz="2700">
                          <a:effectLst/>
                          <a:uFill>
                            <a:solidFill>
                              <a:srgbClr val="000000"/>
                            </a:solidFill>
                          </a:uFill>
                        </a:rPr>
                        <a:t>Piger</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24,0</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55,5</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16,8</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3,8</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2754837669"/>
                  </a:ext>
                </a:extLst>
              </a:tr>
              <a:tr h="638067">
                <a:tc vMerge="1">
                  <a:txBody>
                    <a:bodyPr/>
                    <a:lstStyle/>
                    <a:p>
                      <a:endParaRPr lang="da-DK"/>
                    </a:p>
                  </a:txBody>
                  <a:tcPr/>
                </a:tc>
                <a:tc>
                  <a:txBody>
                    <a:bodyPr/>
                    <a:lstStyle/>
                    <a:p>
                      <a:pPr>
                        <a:lnSpc>
                          <a:spcPct val="115000"/>
                        </a:lnSpc>
                        <a:spcAft>
                          <a:spcPts val="800"/>
                        </a:spcAft>
                      </a:pPr>
                      <a:r>
                        <a:rPr lang="da-DK" sz="2700">
                          <a:effectLst/>
                          <a:uFill>
                            <a:solidFill>
                              <a:srgbClr val="000000"/>
                            </a:solidFill>
                          </a:uFill>
                        </a:rPr>
                        <a:t>2.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15,4</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51,8</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28,1</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4,7</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2325663781"/>
                  </a:ext>
                </a:extLst>
              </a:tr>
              <a:tr h="638067">
                <a:tc vMerge="1">
                  <a:txBody>
                    <a:bodyPr/>
                    <a:lstStyle/>
                    <a:p>
                      <a:endParaRPr lang="da-DK"/>
                    </a:p>
                  </a:txBody>
                  <a:tcPr/>
                </a:tc>
                <a:tc>
                  <a:txBody>
                    <a:bodyPr/>
                    <a:lstStyle/>
                    <a:p>
                      <a:pPr>
                        <a:lnSpc>
                          <a:spcPct val="115000"/>
                        </a:lnSpc>
                        <a:spcAft>
                          <a:spcPts val="800"/>
                        </a:spcAft>
                      </a:pPr>
                      <a:r>
                        <a:rPr lang="da-DK" sz="2700">
                          <a:effectLst/>
                          <a:uFill>
                            <a:solidFill>
                              <a:srgbClr val="000000"/>
                            </a:solidFill>
                          </a:uFill>
                        </a:rPr>
                        <a:t>3. g</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13,7</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solidFill>
                            <a:srgbClr val="FF0000"/>
                          </a:solidFill>
                          <a:effectLst/>
                          <a:uFill>
                            <a:solidFill>
                              <a:srgbClr val="000000"/>
                            </a:solidFill>
                          </a:uFill>
                        </a:rPr>
                        <a:t>55,0</a:t>
                      </a:r>
                      <a:endParaRPr lang="da-DK" sz="27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a:effectLst/>
                          <a:uFill>
                            <a:solidFill>
                              <a:srgbClr val="000000"/>
                            </a:solidFill>
                          </a:uFill>
                        </a:rPr>
                        <a:t>25,8</a:t>
                      </a:r>
                      <a:endParaRPr lang="da-DK" sz="27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tc>
                  <a:txBody>
                    <a:bodyPr/>
                    <a:lstStyle/>
                    <a:p>
                      <a:pPr>
                        <a:lnSpc>
                          <a:spcPct val="115000"/>
                        </a:lnSpc>
                        <a:spcAft>
                          <a:spcPts val="800"/>
                        </a:spcAft>
                      </a:pPr>
                      <a:r>
                        <a:rPr lang="da-DK" sz="2700" dirty="0">
                          <a:effectLst/>
                          <a:uFill>
                            <a:solidFill>
                              <a:srgbClr val="000000"/>
                            </a:solidFill>
                          </a:uFill>
                        </a:rPr>
                        <a:t>1,4</a:t>
                      </a:r>
                      <a:endParaRPr lang="da-DK" sz="27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74803" marR="74803" marT="74803" marB="74803"/>
                </a:tc>
                <a:extLst>
                  <a:ext uri="{0D108BD9-81ED-4DB2-BD59-A6C34878D82A}">
                    <a16:rowId xmlns:a16="http://schemas.microsoft.com/office/drawing/2014/main" val="2362142368"/>
                  </a:ext>
                </a:extLst>
              </a:tr>
            </a:tbl>
          </a:graphicData>
        </a:graphic>
      </p:graphicFrame>
    </p:spTree>
    <p:extLst>
      <p:ext uri="{BB962C8B-B14F-4D97-AF65-F5344CB8AC3E}">
        <p14:creationId xmlns:p14="http://schemas.microsoft.com/office/powerpoint/2010/main" val="14730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F067F-0B1A-7C48-91B0-66244B566717}"/>
              </a:ext>
            </a:extLst>
          </p:cNvPr>
          <p:cNvSpPr>
            <a:spLocks noGrp="1"/>
          </p:cNvSpPr>
          <p:nvPr>
            <p:ph type="title"/>
          </p:nvPr>
        </p:nvSpPr>
        <p:spPr>
          <a:xfrm>
            <a:off x="1028700" y="190500"/>
            <a:ext cx="3002973" cy="2552699"/>
          </a:xfrm>
          <a:noFill/>
        </p:spPr>
        <p:txBody>
          <a:bodyPr vert="horz" lIns="91440" tIns="45720" rIns="91440" bIns="45720" rtlCol="0" anchor="ctr">
            <a:normAutofit/>
          </a:bodyPr>
          <a:lstStyle/>
          <a:p>
            <a:pPr algn="ctr"/>
            <a:r>
              <a:rPr lang="en-US" sz="3600" b="1" dirty="0">
                <a:solidFill>
                  <a:srgbClr val="FF0000"/>
                </a:solidFill>
              </a:rPr>
              <a:t>LEKTIER OG AFLEVERINGER</a:t>
            </a:r>
            <a:endParaRPr lang="en-US" sz="3600" dirty="0">
              <a:solidFill>
                <a:srgbClr val="FF0000"/>
              </a:solidFill>
            </a:endParaRPr>
          </a:p>
        </p:txBody>
      </p:sp>
      <p:sp>
        <p:nvSpPr>
          <p:cNvPr id="7" name="Tekstfelt 6">
            <a:extLst>
              <a:ext uri="{FF2B5EF4-FFF2-40B4-BE49-F238E27FC236}">
                <a16:creationId xmlns:a16="http://schemas.microsoft.com/office/drawing/2014/main" id="{EAEF14CD-E628-DC4E-BB3C-5C5C4332B743}"/>
              </a:ext>
            </a:extLst>
          </p:cNvPr>
          <p:cNvSpPr txBox="1"/>
          <p:nvPr/>
        </p:nvSpPr>
        <p:spPr>
          <a:xfrm>
            <a:off x="5550930" y="528130"/>
            <a:ext cx="5559029" cy="2246769"/>
          </a:xfrm>
          <a:prstGeom prst="rect">
            <a:avLst/>
          </a:prstGeom>
          <a:solidFill>
            <a:schemeClr val="bg2"/>
          </a:solidFill>
        </p:spPr>
        <p:txBody>
          <a:bodyPr wrap="square" rtlCol="0">
            <a:spAutoFit/>
          </a:bodyPr>
          <a:lstStyle/>
          <a:p>
            <a:pPr lvl="1" algn="ctr">
              <a:lnSpc>
                <a:spcPct val="150000"/>
              </a:lnSpc>
            </a:pPr>
            <a:r>
              <a:rPr lang="da-DK" sz="2000" b="1" dirty="0"/>
              <a:t>LEKTIER HVER DAG</a:t>
            </a:r>
          </a:p>
          <a:p>
            <a:pPr lvl="1">
              <a:lnSpc>
                <a:spcPct val="150000"/>
              </a:lnSpc>
            </a:pPr>
            <a:endParaRPr lang="da-DK" sz="2000" b="1" dirty="0"/>
          </a:p>
          <a:p>
            <a:pPr lvl="1">
              <a:lnSpc>
                <a:spcPct val="150000"/>
              </a:lnSpc>
            </a:pPr>
            <a:r>
              <a:rPr lang="da-DK" sz="2000" b="1" dirty="0"/>
              <a:t>2.G 		-</a:t>
            </a:r>
            <a:r>
              <a:rPr lang="da-DK" sz="2000" dirty="0"/>
              <a:t> ca. 77 pct.</a:t>
            </a:r>
            <a:endParaRPr lang="da-DK" sz="2000" b="1" dirty="0"/>
          </a:p>
          <a:p>
            <a:pPr lvl="1">
              <a:lnSpc>
                <a:spcPct val="150000"/>
              </a:lnSpc>
            </a:pPr>
            <a:r>
              <a:rPr lang="da-DK" sz="2000" b="1" dirty="0"/>
              <a:t>1 &amp; 3.g </a:t>
            </a:r>
            <a:r>
              <a:rPr lang="da-DK" sz="2000" dirty="0"/>
              <a:t> 	- ca. 70 pct.</a:t>
            </a:r>
            <a:endParaRPr lang="da-DK" sz="2000" b="1" dirty="0"/>
          </a:p>
          <a:p>
            <a:endParaRPr lang="da-DK" sz="2000" dirty="0"/>
          </a:p>
        </p:txBody>
      </p:sp>
      <p:pic>
        <p:nvPicPr>
          <p:cNvPr id="11" name="Billede 10">
            <a:extLst>
              <a:ext uri="{FF2B5EF4-FFF2-40B4-BE49-F238E27FC236}">
                <a16:creationId xmlns:a16="http://schemas.microsoft.com/office/drawing/2014/main" id="{B9AE1B00-C9E7-514D-93A1-CCCE0C12A3E5}"/>
              </a:ext>
            </a:extLst>
          </p:cNvPr>
          <p:cNvPicPr>
            <a:picLocks noChangeAspect="1"/>
          </p:cNvPicPr>
          <p:nvPr/>
        </p:nvPicPr>
        <p:blipFill>
          <a:blip r:embed="rId2"/>
          <a:stretch>
            <a:fillRect/>
          </a:stretch>
        </p:blipFill>
        <p:spPr>
          <a:xfrm>
            <a:off x="91094" y="5480883"/>
            <a:ext cx="1945524" cy="1377117"/>
          </a:xfrm>
          <a:prstGeom prst="rect">
            <a:avLst/>
          </a:prstGeom>
        </p:spPr>
      </p:pic>
      <p:sp>
        <p:nvSpPr>
          <p:cNvPr id="10" name="Tekstfelt 9">
            <a:extLst>
              <a:ext uri="{FF2B5EF4-FFF2-40B4-BE49-F238E27FC236}">
                <a16:creationId xmlns:a16="http://schemas.microsoft.com/office/drawing/2014/main" id="{4AA0D39A-ABC4-1341-B619-AAB7F85B4E34}"/>
              </a:ext>
            </a:extLst>
          </p:cNvPr>
          <p:cNvSpPr txBox="1"/>
          <p:nvPr/>
        </p:nvSpPr>
        <p:spPr>
          <a:xfrm>
            <a:off x="2575560" y="3857911"/>
            <a:ext cx="8534399" cy="2773195"/>
          </a:xfrm>
          <a:prstGeom prst="rect">
            <a:avLst/>
          </a:prstGeom>
          <a:solidFill>
            <a:schemeClr val="bg2"/>
          </a:solidFill>
        </p:spPr>
        <p:txBody>
          <a:bodyPr wrap="square" rtlCol="0">
            <a:spAutoFit/>
          </a:bodyPr>
          <a:lstStyle/>
          <a:p>
            <a:pPr algn="ctr">
              <a:lnSpc>
                <a:spcPct val="150000"/>
              </a:lnSpc>
            </a:pPr>
            <a:r>
              <a:rPr lang="da-DK" sz="2000" b="1" dirty="0"/>
              <a:t>TIMER PÅ AFLEVERINGER OM UGEN</a:t>
            </a:r>
          </a:p>
          <a:p>
            <a:pPr marL="285750" indent="-285750">
              <a:lnSpc>
                <a:spcPct val="150000"/>
              </a:lnSpc>
              <a:buFont typeface="Wingdings" pitchFamily="2" charset="2"/>
              <a:buChar char="Ø"/>
            </a:pPr>
            <a:endParaRPr lang="da-DK" sz="2000" dirty="0"/>
          </a:p>
          <a:p>
            <a:pPr>
              <a:lnSpc>
                <a:spcPct val="150000"/>
              </a:lnSpc>
            </a:pPr>
            <a:r>
              <a:rPr lang="da-DK" sz="2000" dirty="0"/>
              <a:t>	</a:t>
            </a:r>
          </a:p>
          <a:p>
            <a:pPr>
              <a:lnSpc>
                <a:spcPct val="150000"/>
              </a:lnSpc>
            </a:pPr>
            <a:r>
              <a:rPr lang="da-DK" sz="2000" dirty="0"/>
              <a:t>	Størstedelen af pigerne i </a:t>
            </a:r>
            <a:r>
              <a:rPr lang="da-DK" sz="2000" b="1" dirty="0"/>
              <a:t>1.g</a:t>
            </a:r>
            <a:r>
              <a:rPr lang="da-DK" sz="2000" dirty="0"/>
              <a:t> og </a:t>
            </a:r>
            <a:r>
              <a:rPr lang="da-DK" sz="2000" b="1" dirty="0"/>
              <a:t>3.g	</a:t>
            </a:r>
            <a:r>
              <a:rPr lang="da-DK" sz="2000" dirty="0"/>
              <a:t>	</a:t>
            </a:r>
            <a:r>
              <a:rPr lang="da-DK" sz="2000" b="1" i="1" dirty="0"/>
              <a:t>3-5 timer</a:t>
            </a:r>
          </a:p>
          <a:p>
            <a:pPr>
              <a:lnSpc>
                <a:spcPct val="150000"/>
              </a:lnSpc>
            </a:pPr>
            <a:r>
              <a:rPr lang="da-DK" sz="2000" dirty="0"/>
              <a:t>	Mere end 7 ud af 10 i </a:t>
            </a:r>
            <a:r>
              <a:rPr lang="da-DK" sz="2000" b="1" dirty="0"/>
              <a:t>2.g			</a:t>
            </a:r>
            <a:r>
              <a:rPr lang="da-DK" sz="2000" b="1" i="1" dirty="0"/>
              <a:t>5-9 timer</a:t>
            </a:r>
          </a:p>
          <a:p>
            <a:pPr>
              <a:lnSpc>
                <a:spcPct val="150000"/>
              </a:lnSpc>
            </a:pPr>
            <a:endParaRPr lang="da-DK" dirty="0"/>
          </a:p>
        </p:txBody>
      </p:sp>
    </p:spTree>
    <p:extLst>
      <p:ext uri="{BB962C8B-B14F-4D97-AF65-F5344CB8AC3E}">
        <p14:creationId xmlns:p14="http://schemas.microsoft.com/office/powerpoint/2010/main" val="1720121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8412F-B4E1-4736-91B1-C132579BFE68}"/>
              </a:ext>
            </a:extLst>
          </p:cNvPr>
          <p:cNvSpPr>
            <a:spLocks noGrp="1"/>
          </p:cNvSpPr>
          <p:nvPr>
            <p:ph type="title"/>
          </p:nvPr>
        </p:nvSpPr>
        <p:spPr>
          <a:xfrm>
            <a:off x="838200" y="963877"/>
            <a:ext cx="3494362" cy="4930246"/>
          </a:xfrm>
        </p:spPr>
        <p:txBody>
          <a:bodyPr>
            <a:normAutofit/>
          </a:bodyPr>
          <a:lstStyle/>
          <a:p>
            <a:pPr algn="r"/>
            <a:r>
              <a:rPr lang="da-DK">
                <a:solidFill>
                  <a:schemeClr val="accent1"/>
                </a:solidFill>
              </a:rPr>
              <a:t>Det er svært at få hverdagen til at hænge sammen …..</a:t>
            </a:r>
          </a:p>
        </p:txBody>
      </p:sp>
      <p:sp>
        <p:nvSpPr>
          <p:cNvPr id="3" name="Pladsholder til indhold 2">
            <a:extLst>
              <a:ext uri="{FF2B5EF4-FFF2-40B4-BE49-F238E27FC236}">
                <a16:creationId xmlns:a16="http://schemas.microsoft.com/office/drawing/2014/main" id="{F6DC9577-C1AB-44B5-80FA-2D53CFDA1E8E}"/>
              </a:ext>
            </a:extLst>
          </p:cNvPr>
          <p:cNvSpPr>
            <a:spLocks noGrp="1"/>
          </p:cNvSpPr>
          <p:nvPr>
            <p:ph idx="1"/>
          </p:nvPr>
        </p:nvSpPr>
        <p:spPr>
          <a:xfrm>
            <a:off x="4976031" y="963877"/>
            <a:ext cx="6377769" cy="4930246"/>
          </a:xfrm>
        </p:spPr>
        <p:txBody>
          <a:bodyPr anchor="ctr">
            <a:normAutofit/>
          </a:bodyPr>
          <a:lstStyle/>
          <a:p>
            <a:endParaRPr lang="da-DK" sz="2400" dirty="0"/>
          </a:p>
          <a:p>
            <a:r>
              <a:rPr lang="da-DK" sz="4000" dirty="0"/>
              <a:t>Andelen der angiver at de ”ofte” er stressede:</a:t>
            </a:r>
          </a:p>
          <a:p>
            <a:r>
              <a:rPr lang="da-DK" sz="4000" dirty="0"/>
              <a:t>Drenge: 21,6 pct.</a:t>
            </a:r>
          </a:p>
          <a:p>
            <a:r>
              <a:rPr lang="da-DK" sz="4000" dirty="0"/>
              <a:t>Piger: 45,6 pct.</a:t>
            </a:r>
          </a:p>
          <a:p>
            <a:pPr marL="0" indent="0">
              <a:buNone/>
            </a:pPr>
            <a:endParaRPr lang="da-DK" sz="2400" dirty="0"/>
          </a:p>
        </p:txBody>
      </p:sp>
    </p:spTree>
    <p:extLst>
      <p:ext uri="{BB962C8B-B14F-4D97-AF65-F5344CB8AC3E}">
        <p14:creationId xmlns:p14="http://schemas.microsoft.com/office/powerpoint/2010/main" val="1849477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07ED0EC5-5720-4093-9767-112A2F8310F3}"/>
              </a:ext>
            </a:extLst>
          </p:cNvPr>
          <p:cNvSpPr>
            <a:spLocks noGrp="1"/>
          </p:cNvSpPr>
          <p:nvPr>
            <p:ph type="title"/>
          </p:nvPr>
        </p:nvSpPr>
        <p:spPr>
          <a:xfrm>
            <a:off x="904877" y="2415322"/>
            <a:ext cx="3451730" cy="2399869"/>
          </a:xfrm>
        </p:spPr>
        <p:txBody>
          <a:bodyPr>
            <a:normAutofit/>
          </a:bodyPr>
          <a:lstStyle/>
          <a:p>
            <a:pPr algn="ctr" eaLnBrk="1" hangingPunct="1"/>
            <a:r>
              <a:rPr lang="da-DK" altLang="da-DK" sz="4000" b="1">
                <a:solidFill>
                  <a:srgbClr val="FFFFFF"/>
                </a:solidFill>
              </a:rPr>
              <a:t>Man SKAL bryde sammen…..</a:t>
            </a:r>
          </a:p>
        </p:txBody>
      </p:sp>
      <p:sp>
        <p:nvSpPr>
          <p:cNvPr id="15363" name="Pladsholder til indhold 2">
            <a:extLst>
              <a:ext uri="{FF2B5EF4-FFF2-40B4-BE49-F238E27FC236}">
                <a16:creationId xmlns:a16="http://schemas.microsoft.com/office/drawing/2014/main" id="{C37FF4BD-A3B2-41DF-AF3B-047560CED990}"/>
              </a:ext>
            </a:extLst>
          </p:cNvPr>
          <p:cNvSpPr>
            <a:spLocks noGrp="1"/>
          </p:cNvSpPr>
          <p:nvPr>
            <p:ph idx="1"/>
          </p:nvPr>
        </p:nvSpPr>
        <p:spPr>
          <a:xfrm>
            <a:off x="5120640" y="804672"/>
            <a:ext cx="6281928" cy="5248656"/>
          </a:xfrm>
        </p:spPr>
        <p:txBody>
          <a:bodyPr rtlCol="0" anchor="ctr">
            <a:normAutofit/>
          </a:bodyPr>
          <a:lstStyle/>
          <a:p>
            <a:pPr marL="342906" indent="-342906" defTabSz="457207">
              <a:buClr>
                <a:schemeClr val="bg2">
                  <a:lumMod val="40000"/>
                  <a:lumOff val="60000"/>
                </a:schemeClr>
              </a:buClr>
              <a:buFont typeface="Wingdings 3" charset="2"/>
              <a:buChar char=""/>
              <a:defRPr/>
            </a:pPr>
            <a:r>
              <a:rPr lang="da-DK" altLang="da-DK" dirty="0"/>
              <a:t>Jeg tror bare, at det at gå i gymnasiet bare kræver, at man tit bryder sammen. Det er der flere fra vores klasse, der gør. Det hænger ikke sammen, så nogle gange er man nødt til bare lige at kaste det hele og så tude lidt over, hvor fucked-up det hele er.</a:t>
            </a:r>
            <a:br>
              <a:rPr lang="da-DK" altLang="da-DK" dirty="0"/>
            </a:br>
            <a:r>
              <a:rPr lang="da-DK" altLang="da-DK" dirty="0"/>
              <a:t>(Pige, 2.g)</a:t>
            </a:r>
            <a:br>
              <a:rPr lang="da-DK" altLang="da-DK" sz="2000" dirty="0"/>
            </a:br>
            <a:endParaRPr lang="da-DK" altLang="da-DK" sz="2000" dirty="0"/>
          </a:p>
        </p:txBody>
      </p:sp>
    </p:spTree>
    <p:extLst>
      <p:ext uri="{BB962C8B-B14F-4D97-AF65-F5344CB8AC3E}">
        <p14:creationId xmlns:p14="http://schemas.microsoft.com/office/powerpoint/2010/main" val="49561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B764C-470D-FA44-9875-B7C0C5508FCA}"/>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lnSpc>
                <a:spcPct val="150000"/>
              </a:lnSpc>
            </a:pPr>
            <a:r>
              <a:rPr lang="en-US" sz="3600" b="1" dirty="0">
                <a:solidFill>
                  <a:srgbClr val="FF0000"/>
                </a:solidFill>
              </a:rPr>
              <a:t>PAUSER?</a:t>
            </a:r>
          </a:p>
        </p:txBody>
      </p:sp>
      <p:pic>
        <p:nvPicPr>
          <p:cNvPr id="6" name="Billede 5">
            <a:extLst>
              <a:ext uri="{FF2B5EF4-FFF2-40B4-BE49-F238E27FC236}">
                <a16:creationId xmlns:a16="http://schemas.microsoft.com/office/drawing/2014/main" id="{670A4E62-1826-324B-99C9-69A52EA3C7FA}"/>
              </a:ext>
            </a:extLst>
          </p:cNvPr>
          <p:cNvPicPr>
            <a:picLocks noChangeAspect="1"/>
          </p:cNvPicPr>
          <p:nvPr/>
        </p:nvPicPr>
        <p:blipFill>
          <a:blip r:embed="rId2"/>
          <a:stretch>
            <a:fillRect/>
          </a:stretch>
        </p:blipFill>
        <p:spPr>
          <a:xfrm>
            <a:off x="5361709" y="2864426"/>
            <a:ext cx="5444837" cy="2268682"/>
          </a:xfrm>
          <a:prstGeom prst="rect">
            <a:avLst/>
          </a:prstGeom>
        </p:spPr>
      </p:pic>
      <p:sp>
        <p:nvSpPr>
          <p:cNvPr id="8" name="Tekstfelt 7">
            <a:extLst>
              <a:ext uri="{FF2B5EF4-FFF2-40B4-BE49-F238E27FC236}">
                <a16:creationId xmlns:a16="http://schemas.microsoft.com/office/drawing/2014/main" id="{94032709-508C-0E49-873D-CB25B7CC233D}"/>
              </a:ext>
            </a:extLst>
          </p:cNvPr>
          <p:cNvSpPr txBox="1"/>
          <p:nvPr/>
        </p:nvSpPr>
        <p:spPr>
          <a:xfrm>
            <a:off x="4876800" y="787182"/>
            <a:ext cx="6719455" cy="1295868"/>
          </a:xfrm>
          <a:prstGeom prst="rect">
            <a:avLst/>
          </a:prstGeom>
          <a:noFill/>
        </p:spPr>
        <p:txBody>
          <a:bodyPr wrap="square" rtlCol="0">
            <a:spAutoFit/>
          </a:bodyPr>
          <a:lstStyle/>
          <a:p>
            <a:pPr>
              <a:lnSpc>
                <a:spcPct val="150000"/>
              </a:lnSpc>
            </a:pPr>
            <a:r>
              <a:rPr lang="da-DK" altLang="da-DK" i="1" dirty="0">
                <a:latin typeface="Arial" charset="0"/>
              </a:rPr>
              <a:t>Hvor ofte oplever du, at du kan </a:t>
            </a:r>
            <a:r>
              <a:rPr lang="da-DK" altLang="da-DK" b="1" i="1" dirty="0">
                <a:latin typeface="Arial" charset="0"/>
              </a:rPr>
              <a:t>holde helt fri </a:t>
            </a:r>
            <a:r>
              <a:rPr lang="da-DK" altLang="da-DK" i="1" dirty="0">
                <a:latin typeface="Arial" charset="0"/>
              </a:rPr>
              <a:t>og gøre lige, hvad du har lyst til (uden at have dårlig samvittighed over noget)?</a:t>
            </a:r>
          </a:p>
          <a:p>
            <a:pPr>
              <a:lnSpc>
                <a:spcPct val="150000"/>
              </a:lnSpc>
            </a:pPr>
            <a:endParaRPr lang="da-DK" dirty="0"/>
          </a:p>
        </p:txBody>
      </p:sp>
      <p:pic>
        <p:nvPicPr>
          <p:cNvPr id="9" name="Billede 8">
            <a:extLst>
              <a:ext uri="{FF2B5EF4-FFF2-40B4-BE49-F238E27FC236}">
                <a16:creationId xmlns:a16="http://schemas.microsoft.com/office/drawing/2014/main" id="{667A296F-EA90-494F-8F7B-D83C6AFB7799}"/>
              </a:ext>
            </a:extLst>
          </p:cNvPr>
          <p:cNvPicPr>
            <a:picLocks noChangeAspect="1"/>
          </p:cNvPicPr>
          <p:nvPr/>
        </p:nvPicPr>
        <p:blipFill>
          <a:blip r:embed="rId3"/>
          <a:stretch>
            <a:fillRect/>
          </a:stretch>
        </p:blipFill>
        <p:spPr>
          <a:xfrm>
            <a:off x="91094" y="5480883"/>
            <a:ext cx="1945524" cy="1377117"/>
          </a:xfrm>
          <a:prstGeom prst="rect">
            <a:avLst/>
          </a:prstGeom>
        </p:spPr>
      </p:pic>
    </p:spTree>
    <p:extLst>
      <p:ext uri="{BB962C8B-B14F-4D97-AF65-F5344CB8AC3E}">
        <p14:creationId xmlns:p14="http://schemas.microsoft.com/office/powerpoint/2010/main" val="19641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21F61-9282-6A4F-A2FF-471B88FB2332}"/>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fontScale="90000"/>
          </a:bodyPr>
          <a:lstStyle/>
          <a:p>
            <a:pPr algn="ctr">
              <a:lnSpc>
                <a:spcPct val="100000"/>
              </a:lnSpc>
            </a:pPr>
            <a:r>
              <a:rPr lang="da-DK" sz="3000" b="1" dirty="0">
                <a:solidFill>
                  <a:srgbClr val="262626"/>
                </a:solidFill>
              </a:rPr>
              <a:t>DER ER HELE TIDEN NOGET, MAN </a:t>
            </a:r>
            <a:r>
              <a:rPr lang="da-DK" sz="3000" b="1" i="1" dirty="0">
                <a:solidFill>
                  <a:srgbClr val="262626"/>
                </a:solidFill>
              </a:rPr>
              <a:t>KAN/BØR/SKAL </a:t>
            </a:r>
            <a:r>
              <a:rPr lang="da-DK" sz="3000" b="1" dirty="0">
                <a:solidFill>
                  <a:srgbClr val="262626"/>
                </a:solidFill>
              </a:rPr>
              <a:t>…</a:t>
            </a:r>
          </a:p>
        </p:txBody>
      </p:sp>
      <p:sp>
        <p:nvSpPr>
          <p:cNvPr id="3" name="Pladsholder til indhold 2">
            <a:extLst>
              <a:ext uri="{FF2B5EF4-FFF2-40B4-BE49-F238E27FC236}">
                <a16:creationId xmlns:a16="http://schemas.microsoft.com/office/drawing/2014/main" id="{0402A03B-C690-BE4B-8FF2-2B723D0E13EA}"/>
              </a:ext>
            </a:extLst>
          </p:cNvPr>
          <p:cNvSpPr>
            <a:spLocks noGrp="1"/>
          </p:cNvSpPr>
          <p:nvPr>
            <p:ph idx="1"/>
          </p:nvPr>
        </p:nvSpPr>
        <p:spPr>
          <a:xfrm>
            <a:off x="6049182" y="802638"/>
            <a:ext cx="5408696" cy="5252722"/>
          </a:xfrm>
        </p:spPr>
        <p:txBody>
          <a:bodyPr anchor="ctr">
            <a:normAutofit fontScale="77500" lnSpcReduction="20000"/>
          </a:bodyPr>
          <a:lstStyle/>
          <a:p>
            <a:pPr marL="0" indent="0">
              <a:lnSpc>
                <a:spcPct val="150000"/>
              </a:lnSpc>
              <a:buNone/>
            </a:pPr>
            <a:endParaRPr lang="da-DK" sz="2400" dirty="0"/>
          </a:p>
          <a:p>
            <a:pPr marL="0" indent="0" algn="ctr">
              <a:lnSpc>
                <a:spcPct val="160000"/>
              </a:lnSpc>
              <a:buNone/>
            </a:pPr>
            <a:r>
              <a:rPr lang="da-DK" sz="2400" i="1" dirty="0"/>
              <a:t>”Jeg tror, det er, fordi man hele tiden har i baghovedet med lektier og det der med, at hvis man så har noget fritid, så skal man være sammen med nogen, man ikke har set i lang tid – familie eller sådan noget. Så man har hele tiden lidt dårlig samvittighed over et eller andet. Så skal jeg lige ordne det og det… så i ferier får man ordnet mange ting, og så til sidst kan man slappe af. Jeg kan f.eks. få dårlig samvittighed, hvis jeg ikke har været på plejehjemmet og besøge min farmor i lang tid.”</a:t>
            </a:r>
          </a:p>
          <a:p>
            <a:pPr marL="0" indent="0" algn="r">
              <a:lnSpc>
                <a:spcPct val="160000"/>
              </a:lnSpc>
              <a:buNone/>
            </a:pPr>
            <a:r>
              <a:rPr lang="da-DK" sz="2400" dirty="0"/>
              <a:t>(pige, 9. klasse)</a:t>
            </a:r>
          </a:p>
        </p:txBody>
      </p:sp>
      <p:pic>
        <p:nvPicPr>
          <p:cNvPr id="5" name="Billede 4" descr="CUR_logo_2017_Hvid CUR_large.png">
            <a:extLst>
              <a:ext uri="{FF2B5EF4-FFF2-40B4-BE49-F238E27FC236}">
                <a16:creationId xmlns:a16="http://schemas.microsoft.com/office/drawing/2014/main" id="{9F30F269-7301-6E47-B1BF-F7DDF897A280}"/>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428372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62" name="Titel 1">
            <a:extLst>
              <a:ext uri="{FF2B5EF4-FFF2-40B4-BE49-F238E27FC236}">
                <a16:creationId xmlns:a16="http://schemas.microsoft.com/office/drawing/2014/main" id="{BE19E1A8-6F45-44C7-BCA3-C2C2A181ACB4}"/>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da-DK" sz="2600" kern="1200">
                <a:solidFill>
                  <a:srgbClr val="FFFFFF"/>
                </a:solidFill>
                <a:latin typeface="+mj-lt"/>
                <a:ea typeface="+mj-ea"/>
                <a:cs typeface="+mj-cs"/>
              </a:rPr>
              <a:t>Hvad giver social status i en klasse?</a:t>
            </a:r>
          </a:p>
        </p:txBody>
      </p:sp>
      <p:sp>
        <p:nvSpPr>
          <p:cNvPr id="40998" name="Rectangle 1">
            <a:extLst>
              <a:ext uri="{FF2B5EF4-FFF2-40B4-BE49-F238E27FC236}">
                <a16:creationId xmlns:a16="http://schemas.microsoft.com/office/drawing/2014/main" id="{2F36A825-C6C5-4B04-BA82-7C5CF1595F5C}"/>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da-DK" altLang="da-DK" sz="1800">
              <a:latin typeface="Arial" panose="020B0604020202020204" pitchFamily="34" charset="0"/>
              <a:cs typeface="Arial" panose="020B0604020202020204" pitchFamily="34" charset="0"/>
            </a:endParaRPr>
          </a:p>
        </p:txBody>
      </p:sp>
      <p:graphicFrame>
        <p:nvGraphicFramePr>
          <p:cNvPr id="4" name="Pladsholder til indhold 3">
            <a:extLst>
              <a:ext uri="{FF2B5EF4-FFF2-40B4-BE49-F238E27FC236}">
                <a16:creationId xmlns:a16="http://schemas.microsoft.com/office/drawing/2014/main" id="{B82200D7-791F-4FA4-8C33-C407C0CA1A6D}"/>
              </a:ext>
            </a:extLst>
          </p:cNvPr>
          <p:cNvGraphicFramePr>
            <a:graphicFrameLocks noGrp="1"/>
          </p:cNvGraphicFramePr>
          <p:nvPr>
            <p:ph idx="1"/>
            <p:extLst>
              <p:ext uri="{D42A27DB-BD31-4B8C-83A1-F6EECF244321}">
                <p14:modId xmlns:p14="http://schemas.microsoft.com/office/powerpoint/2010/main" val="377642003"/>
              </p:ext>
            </p:extLst>
          </p:nvPr>
        </p:nvGraphicFramePr>
        <p:xfrm>
          <a:off x="4189156" y="1166648"/>
          <a:ext cx="7014088" cy="4524707"/>
        </p:xfrm>
        <a:graphic>
          <a:graphicData uri="http://schemas.openxmlformats.org/drawingml/2006/table">
            <a:tbl>
              <a:tblPr firstRow="1" firstCol="1" bandRow="1">
                <a:tableStyleId>{8EC20E35-A176-4012-BC5E-935CFFF8708E}</a:tableStyleId>
              </a:tblPr>
              <a:tblGrid>
                <a:gridCol w="5328185">
                  <a:extLst>
                    <a:ext uri="{9D8B030D-6E8A-4147-A177-3AD203B41FA5}">
                      <a16:colId xmlns:a16="http://schemas.microsoft.com/office/drawing/2014/main" val="2591850782"/>
                    </a:ext>
                  </a:extLst>
                </a:gridCol>
                <a:gridCol w="1685903">
                  <a:extLst>
                    <a:ext uri="{9D8B030D-6E8A-4147-A177-3AD203B41FA5}">
                      <a16:colId xmlns:a16="http://schemas.microsoft.com/office/drawing/2014/main" val="3157755091"/>
                    </a:ext>
                  </a:extLst>
                </a:gridCol>
              </a:tblGrid>
              <a:tr h="743916">
                <a:tc>
                  <a:txBody>
                    <a:bodyPr/>
                    <a:lstStyle/>
                    <a:p>
                      <a:pPr>
                        <a:lnSpc>
                          <a:spcPts val="2000"/>
                        </a:lnSpc>
                        <a:spcAft>
                          <a:spcPts val="0"/>
                        </a:spcAft>
                      </a:pPr>
                      <a:r>
                        <a:rPr lang="da-DK" sz="2800">
                          <a:effectLst/>
                        </a:rPr>
                        <a:t>At man er engageret i det sociale</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endParaRPr lang="da-DK" sz="2800">
                        <a:effectLst/>
                      </a:endParaRPr>
                    </a:p>
                    <a:p>
                      <a:pPr algn="ctr">
                        <a:lnSpc>
                          <a:spcPts val="2000"/>
                        </a:lnSpc>
                        <a:spcAft>
                          <a:spcPts val="0"/>
                        </a:spcAft>
                      </a:pPr>
                      <a:r>
                        <a:rPr lang="da-DK" sz="4100">
                          <a:effectLst/>
                        </a:rPr>
                        <a:t>79,4</a:t>
                      </a:r>
                      <a:endParaRPr lang="da-DK" sz="41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266482073"/>
                  </a:ext>
                </a:extLst>
              </a:tr>
              <a:tr h="385387">
                <a:tc>
                  <a:txBody>
                    <a:bodyPr/>
                    <a:lstStyle/>
                    <a:p>
                      <a:pPr>
                        <a:lnSpc>
                          <a:spcPts val="2000"/>
                        </a:lnSpc>
                        <a:spcAft>
                          <a:spcPts val="0"/>
                        </a:spcAft>
                      </a:pPr>
                      <a:r>
                        <a:rPr lang="da-DK" sz="2800">
                          <a:effectLst/>
                        </a:rPr>
                        <a:t>At man er hjælpsom</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52,5</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706272270"/>
                  </a:ext>
                </a:extLst>
              </a:tr>
              <a:tr h="385387">
                <a:tc>
                  <a:txBody>
                    <a:bodyPr/>
                    <a:lstStyle/>
                    <a:p>
                      <a:pPr>
                        <a:lnSpc>
                          <a:spcPts val="2000"/>
                        </a:lnSpc>
                        <a:spcAft>
                          <a:spcPts val="0"/>
                        </a:spcAft>
                      </a:pPr>
                      <a:r>
                        <a:rPr lang="da-DK" sz="2800">
                          <a:effectLst/>
                        </a:rPr>
                        <a:t>At man er fagligt dygtig</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47,5</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3901499557"/>
                  </a:ext>
                </a:extLst>
              </a:tr>
              <a:tr h="385387">
                <a:tc>
                  <a:txBody>
                    <a:bodyPr/>
                    <a:lstStyle/>
                    <a:p>
                      <a:pPr>
                        <a:lnSpc>
                          <a:spcPts val="2000"/>
                        </a:lnSpc>
                        <a:spcAft>
                          <a:spcPts val="0"/>
                        </a:spcAft>
                      </a:pPr>
                      <a:r>
                        <a:rPr lang="da-DK" sz="2800">
                          <a:effectLst/>
                        </a:rPr>
                        <a:t>At man går til mange fester</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41,4</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3480255228"/>
                  </a:ext>
                </a:extLst>
              </a:tr>
              <a:tr h="385387">
                <a:tc>
                  <a:txBody>
                    <a:bodyPr/>
                    <a:lstStyle/>
                    <a:p>
                      <a:pPr>
                        <a:lnSpc>
                          <a:spcPts val="2000"/>
                        </a:lnSpc>
                        <a:spcAft>
                          <a:spcPts val="0"/>
                        </a:spcAft>
                      </a:pPr>
                      <a:r>
                        <a:rPr lang="da-DK" sz="2800">
                          <a:effectLst/>
                        </a:rPr>
                        <a:t>At man er målrettet</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40,0</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1193750667"/>
                  </a:ext>
                </a:extLst>
              </a:tr>
              <a:tr h="385387">
                <a:tc>
                  <a:txBody>
                    <a:bodyPr/>
                    <a:lstStyle/>
                    <a:p>
                      <a:pPr>
                        <a:lnSpc>
                          <a:spcPts val="2000"/>
                        </a:lnSpc>
                        <a:spcAft>
                          <a:spcPts val="0"/>
                        </a:spcAft>
                      </a:pPr>
                      <a:r>
                        <a:rPr lang="da-DK" sz="2800">
                          <a:effectLst/>
                        </a:rPr>
                        <a:t>At man er engageret i timerne</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39,3</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1083661457"/>
                  </a:ext>
                </a:extLst>
              </a:tr>
              <a:tr h="697695">
                <a:tc>
                  <a:txBody>
                    <a:bodyPr/>
                    <a:lstStyle/>
                    <a:p>
                      <a:pPr>
                        <a:lnSpc>
                          <a:spcPts val="2000"/>
                        </a:lnSpc>
                        <a:spcAft>
                          <a:spcPts val="0"/>
                        </a:spcAft>
                      </a:pPr>
                      <a:r>
                        <a:rPr lang="da-DK" sz="2800">
                          <a:effectLst/>
                        </a:rPr>
                        <a:t>At man har nogle bestemte interesser</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31,1</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3803053224"/>
                  </a:ext>
                </a:extLst>
              </a:tr>
              <a:tr h="385387">
                <a:tc>
                  <a:txBody>
                    <a:bodyPr/>
                    <a:lstStyle/>
                    <a:p>
                      <a:pPr>
                        <a:lnSpc>
                          <a:spcPts val="2000"/>
                        </a:lnSpc>
                        <a:spcAft>
                          <a:spcPts val="0"/>
                        </a:spcAft>
                      </a:pPr>
                      <a:r>
                        <a:rPr lang="da-DK" sz="2800">
                          <a:effectLst/>
                        </a:rPr>
                        <a:t>At man er kreativ</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14,6</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516749874"/>
                  </a:ext>
                </a:extLst>
              </a:tr>
              <a:tr h="385387">
                <a:tc>
                  <a:txBody>
                    <a:bodyPr/>
                    <a:lstStyle/>
                    <a:p>
                      <a:pPr>
                        <a:lnSpc>
                          <a:spcPts val="2000"/>
                        </a:lnSpc>
                        <a:spcAft>
                          <a:spcPts val="0"/>
                        </a:spcAft>
                      </a:pPr>
                      <a:r>
                        <a:rPr lang="da-DK" sz="2800">
                          <a:effectLst/>
                        </a:rPr>
                        <a:t>At man er dygtig til idræt</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8,8</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1870754698"/>
                  </a:ext>
                </a:extLst>
              </a:tr>
              <a:tr h="385387">
                <a:tc>
                  <a:txBody>
                    <a:bodyPr/>
                    <a:lstStyle/>
                    <a:p>
                      <a:pPr>
                        <a:lnSpc>
                          <a:spcPts val="2000"/>
                        </a:lnSpc>
                        <a:spcAft>
                          <a:spcPts val="0"/>
                        </a:spcAft>
                      </a:pPr>
                      <a:r>
                        <a:rPr lang="da-DK" sz="2800">
                          <a:effectLst/>
                        </a:rPr>
                        <a:t>Andet</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tc>
                  <a:txBody>
                    <a:bodyPr/>
                    <a:lstStyle/>
                    <a:p>
                      <a:pPr algn="ctr">
                        <a:lnSpc>
                          <a:spcPts val="2000"/>
                        </a:lnSpc>
                        <a:spcAft>
                          <a:spcPts val="0"/>
                        </a:spcAft>
                      </a:pPr>
                      <a:r>
                        <a:rPr lang="da-DK" sz="2800">
                          <a:effectLst/>
                        </a:rPr>
                        <a:t>5,8</a:t>
                      </a:r>
                      <a:endParaRPr lang="da-DK" sz="2800">
                        <a:solidFill>
                          <a:srgbClr val="000000"/>
                        </a:solidFill>
                        <a:effectLst/>
                        <a:latin typeface="Courier New" panose="02070309020205020404" pitchFamily="49" charset="0"/>
                        <a:ea typeface="Times New Roman" panose="02020603050405020304" pitchFamily="18" charset="0"/>
                      </a:endParaRPr>
                    </a:p>
                  </a:txBody>
                  <a:tcPr marL="144945" marR="144945" marT="0" marB="0"/>
                </a:tc>
                <a:extLst>
                  <a:ext uri="{0D108BD9-81ED-4DB2-BD59-A6C34878D82A}">
                    <a16:rowId xmlns:a16="http://schemas.microsoft.com/office/drawing/2014/main" val="1669907521"/>
                  </a:ext>
                </a:extLst>
              </a:tr>
            </a:tbl>
          </a:graphicData>
        </a:graphic>
      </p:graphicFrame>
    </p:spTree>
    <p:extLst>
      <p:ext uri="{BB962C8B-B14F-4D97-AF65-F5344CB8AC3E}">
        <p14:creationId xmlns:p14="http://schemas.microsoft.com/office/powerpoint/2010/main" val="1580031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E047B-8F94-4736-9B11-DD5163A5412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err="1">
                <a:solidFill>
                  <a:srgbClr val="FFFFFF"/>
                </a:solidFill>
                <a:latin typeface="+mj-lt"/>
                <a:ea typeface="+mj-ea"/>
                <a:cs typeface="+mj-cs"/>
              </a:rPr>
              <a:t>Festerne</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er</a:t>
            </a:r>
            <a:r>
              <a:rPr lang="en-US" sz="3300" kern="1200" dirty="0">
                <a:solidFill>
                  <a:srgbClr val="FFFFFF"/>
                </a:solidFill>
                <a:latin typeface="+mj-lt"/>
                <a:ea typeface="+mj-ea"/>
                <a:cs typeface="+mj-cs"/>
              </a:rPr>
              <a:t> det </a:t>
            </a:r>
            <a:r>
              <a:rPr lang="en-US" sz="3300" kern="1200" dirty="0" err="1">
                <a:solidFill>
                  <a:srgbClr val="FFFFFF"/>
                </a:solidFill>
                <a:latin typeface="+mj-lt"/>
                <a:ea typeface="+mj-ea"/>
                <a:cs typeface="+mj-cs"/>
              </a:rPr>
              <a:t>sted</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hvor</a:t>
            </a:r>
            <a:r>
              <a:rPr lang="en-US" sz="3300" kern="1200" dirty="0">
                <a:solidFill>
                  <a:srgbClr val="FFFFFF"/>
                </a:solidFill>
                <a:latin typeface="+mj-lt"/>
                <a:ea typeface="+mj-ea"/>
                <a:cs typeface="+mj-cs"/>
              </a:rPr>
              <a:t> man </a:t>
            </a:r>
            <a:r>
              <a:rPr lang="en-US" sz="3300" kern="1200" dirty="0" err="1">
                <a:solidFill>
                  <a:srgbClr val="FFFFFF"/>
                </a:solidFill>
                <a:latin typeface="+mj-lt"/>
                <a:ea typeface="+mj-ea"/>
                <a:cs typeface="+mj-cs"/>
              </a:rPr>
              <a:t>mødes</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udenfor</a:t>
            </a:r>
            <a:r>
              <a:rPr lang="en-US" sz="3300" kern="1200" dirty="0">
                <a:solidFill>
                  <a:srgbClr val="FFFFFF"/>
                </a:solidFill>
                <a:latin typeface="+mj-lt"/>
                <a:ea typeface="+mj-ea"/>
                <a:cs typeface="+mj-cs"/>
              </a:rPr>
              <a:t> </a:t>
            </a:r>
            <a:r>
              <a:rPr lang="en-US" sz="3300" kern="1200" dirty="0" err="1">
                <a:solidFill>
                  <a:srgbClr val="FFFFFF"/>
                </a:solidFill>
                <a:latin typeface="+mj-lt"/>
                <a:ea typeface="+mj-ea"/>
                <a:cs typeface="+mj-cs"/>
              </a:rPr>
              <a:t>klassen</a:t>
            </a:r>
            <a:r>
              <a:rPr lang="en-US" sz="3300" kern="1200" dirty="0">
                <a:solidFill>
                  <a:srgbClr val="FFFFFF"/>
                </a:solidFill>
                <a:latin typeface="+mj-lt"/>
                <a:ea typeface="+mj-ea"/>
                <a:cs typeface="+mj-cs"/>
              </a:rPr>
              <a:t>!</a:t>
            </a:r>
          </a:p>
        </p:txBody>
      </p:sp>
      <p:pic>
        <p:nvPicPr>
          <p:cNvPr id="5" name="Pladsholder til indhold 4">
            <a:extLst>
              <a:ext uri="{FF2B5EF4-FFF2-40B4-BE49-F238E27FC236}">
                <a16:creationId xmlns:a16="http://schemas.microsoft.com/office/drawing/2014/main" id="{B491A056-96F0-4F1C-8A36-5ECA49270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771616"/>
            <a:ext cx="6780700" cy="5312438"/>
          </a:xfrm>
          <a:prstGeom prst="rect">
            <a:avLst/>
          </a:prstGeom>
        </p:spPr>
      </p:pic>
    </p:spTree>
    <p:extLst>
      <p:ext uri="{BB962C8B-B14F-4D97-AF65-F5344CB8AC3E}">
        <p14:creationId xmlns:p14="http://schemas.microsoft.com/office/powerpoint/2010/main" val="123644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A6B2D-9D93-4BCF-9925-57EFD1F5EDF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Hvornår er man sammen med sine venner?</a:t>
            </a:r>
          </a:p>
        </p:txBody>
      </p:sp>
      <p:graphicFrame>
        <p:nvGraphicFramePr>
          <p:cNvPr id="4" name="Pladsholder til indhold 3">
            <a:extLst>
              <a:ext uri="{FF2B5EF4-FFF2-40B4-BE49-F238E27FC236}">
                <a16:creationId xmlns:a16="http://schemas.microsoft.com/office/drawing/2014/main" id="{5886E8EC-8FC1-483A-AFFA-B6D7D178A2B1}"/>
              </a:ext>
            </a:extLst>
          </p:cNvPr>
          <p:cNvGraphicFramePr>
            <a:graphicFrameLocks noGrp="1"/>
          </p:cNvGraphicFramePr>
          <p:nvPr>
            <p:ph idx="1"/>
            <p:extLst>
              <p:ext uri="{D42A27DB-BD31-4B8C-83A1-F6EECF244321}">
                <p14:modId xmlns:p14="http://schemas.microsoft.com/office/powerpoint/2010/main" val="2678554873"/>
              </p:ext>
            </p:extLst>
          </p:nvPr>
        </p:nvGraphicFramePr>
        <p:xfrm>
          <a:off x="4547833" y="961812"/>
          <a:ext cx="6169734" cy="4930989"/>
        </p:xfrm>
        <a:graphic>
          <a:graphicData uri="http://schemas.openxmlformats.org/drawingml/2006/table">
            <a:tbl>
              <a:tblPr firstRow="1" firstCol="1" bandRow="1">
                <a:tableStyleId>{8EC20E35-A176-4012-BC5E-935CFFF8708E}</a:tableStyleId>
              </a:tblPr>
              <a:tblGrid>
                <a:gridCol w="2504609">
                  <a:extLst>
                    <a:ext uri="{9D8B030D-6E8A-4147-A177-3AD203B41FA5}">
                      <a16:colId xmlns:a16="http://schemas.microsoft.com/office/drawing/2014/main" val="3221909774"/>
                    </a:ext>
                  </a:extLst>
                </a:gridCol>
                <a:gridCol w="1506727">
                  <a:extLst>
                    <a:ext uri="{9D8B030D-6E8A-4147-A177-3AD203B41FA5}">
                      <a16:colId xmlns:a16="http://schemas.microsoft.com/office/drawing/2014/main" val="1870281350"/>
                    </a:ext>
                  </a:extLst>
                </a:gridCol>
                <a:gridCol w="1160134">
                  <a:extLst>
                    <a:ext uri="{9D8B030D-6E8A-4147-A177-3AD203B41FA5}">
                      <a16:colId xmlns:a16="http://schemas.microsoft.com/office/drawing/2014/main" val="2831499577"/>
                    </a:ext>
                  </a:extLst>
                </a:gridCol>
                <a:gridCol w="998264">
                  <a:extLst>
                    <a:ext uri="{9D8B030D-6E8A-4147-A177-3AD203B41FA5}">
                      <a16:colId xmlns:a16="http://schemas.microsoft.com/office/drawing/2014/main" val="2300535835"/>
                    </a:ext>
                  </a:extLst>
                </a:gridCol>
              </a:tblGrid>
              <a:tr h="1628301">
                <a:tc>
                  <a:txBody>
                    <a:bodyPr/>
                    <a:lstStyle/>
                    <a:p>
                      <a:pPr>
                        <a:spcAft>
                          <a:spcPts val="0"/>
                        </a:spcAft>
                      </a:pPr>
                      <a:r>
                        <a:rPr lang="da-DK" sz="2400">
                          <a:effectLst/>
                          <a:uFill>
                            <a:solidFill>
                              <a:srgbClr val="000000"/>
                            </a:solidFill>
                          </a:uFill>
                        </a:rPr>
                        <a:t>Hvornår hænger du med dine venner (sæt gerne flere kryds)</a:t>
                      </a:r>
                      <a:endParaRPr lang="da-DK" sz="24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spcAft>
                          <a:spcPts val="0"/>
                        </a:spcAft>
                      </a:pPr>
                      <a:r>
                        <a:rPr lang="da-DK" sz="2900">
                          <a:effectLst/>
                          <a:uFill>
                            <a:solidFill>
                              <a:srgbClr val="000000"/>
                            </a:solidFill>
                          </a:uFill>
                        </a:rPr>
                        <a:t>Drenge</a:t>
                      </a:r>
                      <a:endParaRPr lang="da-DK" sz="29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spcAft>
                          <a:spcPts val="0"/>
                        </a:spcAft>
                      </a:pPr>
                      <a:r>
                        <a:rPr lang="da-DK" sz="2900">
                          <a:effectLst/>
                          <a:uFill>
                            <a:solidFill>
                              <a:srgbClr val="000000"/>
                            </a:solidFill>
                          </a:uFill>
                        </a:rPr>
                        <a:t>Piger</a:t>
                      </a:r>
                      <a:endParaRPr lang="da-DK" sz="29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spcAft>
                          <a:spcPts val="0"/>
                        </a:spcAft>
                      </a:pPr>
                      <a:r>
                        <a:rPr lang="da-DK" sz="2900">
                          <a:effectLst/>
                          <a:uFill>
                            <a:solidFill>
                              <a:srgbClr val="000000"/>
                            </a:solidFill>
                          </a:uFill>
                        </a:rPr>
                        <a:t>I alt </a:t>
                      </a:r>
                      <a:endParaRPr lang="da-DK" sz="29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extLst>
                  <a:ext uri="{0D108BD9-81ED-4DB2-BD59-A6C34878D82A}">
                    <a16:rowId xmlns:a16="http://schemas.microsoft.com/office/drawing/2014/main" val="2328329480"/>
                  </a:ext>
                </a:extLst>
              </a:tr>
              <a:tr h="897028">
                <a:tc>
                  <a:txBody>
                    <a:bodyPr/>
                    <a:lstStyle/>
                    <a:p>
                      <a:pPr>
                        <a:spcAft>
                          <a:spcPts val="0"/>
                        </a:spcAft>
                      </a:pPr>
                      <a:r>
                        <a:rPr lang="da-DK" sz="2400">
                          <a:effectLst/>
                          <a:uFill>
                            <a:solidFill>
                              <a:srgbClr val="000000"/>
                            </a:solidFill>
                          </a:uFill>
                        </a:rPr>
                        <a:t>Flere gang om ugen</a:t>
                      </a:r>
                      <a:endParaRPr lang="da-DK" sz="24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41,7</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29,3</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35,7</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extLst>
                  <a:ext uri="{0D108BD9-81ED-4DB2-BD59-A6C34878D82A}">
                    <a16:rowId xmlns:a16="http://schemas.microsoft.com/office/drawing/2014/main" val="880665925"/>
                  </a:ext>
                </a:extLst>
              </a:tr>
              <a:tr h="611604">
                <a:tc>
                  <a:txBody>
                    <a:bodyPr/>
                    <a:lstStyle/>
                    <a:p>
                      <a:pPr>
                        <a:spcAft>
                          <a:spcPts val="0"/>
                        </a:spcAft>
                      </a:pPr>
                      <a:r>
                        <a:rPr lang="da-DK" sz="2400">
                          <a:effectLst/>
                          <a:uFill>
                            <a:solidFill>
                              <a:srgbClr val="000000"/>
                            </a:solidFill>
                          </a:uFill>
                        </a:rPr>
                        <a:t>Én enkelt gang</a:t>
                      </a:r>
                      <a:endParaRPr lang="da-DK" sz="24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23,4</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27,9</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25,8</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extLst>
                  <a:ext uri="{0D108BD9-81ED-4DB2-BD59-A6C34878D82A}">
                    <a16:rowId xmlns:a16="http://schemas.microsoft.com/office/drawing/2014/main" val="3835934845"/>
                  </a:ext>
                </a:extLst>
              </a:tr>
              <a:tr h="897028">
                <a:tc>
                  <a:txBody>
                    <a:bodyPr/>
                    <a:lstStyle/>
                    <a:p>
                      <a:pPr>
                        <a:spcAft>
                          <a:spcPts val="0"/>
                        </a:spcAft>
                      </a:pPr>
                      <a:r>
                        <a:rPr lang="da-DK" sz="2400">
                          <a:effectLst/>
                          <a:uFill>
                            <a:solidFill>
                              <a:srgbClr val="000000"/>
                            </a:solidFill>
                          </a:uFill>
                        </a:rPr>
                        <a:t>Primært i weekenden</a:t>
                      </a:r>
                      <a:endParaRPr lang="da-DK" sz="2400" b="1">
                        <a:solidFill>
                          <a:srgbClr val="FF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lnSpc>
                          <a:spcPct val="107000"/>
                        </a:lnSpc>
                        <a:spcAft>
                          <a:spcPts val="800"/>
                        </a:spcAft>
                      </a:pPr>
                      <a:r>
                        <a:rPr lang="da-DK" sz="2900" dirty="0">
                          <a:solidFill>
                            <a:srgbClr val="FF0000"/>
                          </a:solidFill>
                          <a:effectLst/>
                          <a:uFill>
                            <a:solidFill>
                              <a:srgbClr val="000000"/>
                            </a:solidFill>
                          </a:uFill>
                        </a:rPr>
                        <a:t>60,4</a:t>
                      </a:r>
                      <a:endParaRPr lang="da-DK" sz="29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dirty="0">
                          <a:solidFill>
                            <a:srgbClr val="FF0000"/>
                          </a:solidFill>
                          <a:effectLst/>
                          <a:uFill>
                            <a:solidFill>
                              <a:srgbClr val="000000"/>
                            </a:solidFill>
                          </a:uFill>
                        </a:rPr>
                        <a:t>70,4</a:t>
                      </a:r>
                      <a:endParaRPr lang="da-DK" sz="29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dirty="0">
                          <a:solidFill>
                            <a:srgbClr val="FF0000"/>
                          </a:solidFill>
                          <a:effectLst/>
                          <a:uFill>
                            <a:solidFill>
                              <a:srgbClr val="000000"/>
                            </a:solidFill>
                          </a:uFill>
                        </a:rPr>
                        <a:t>65,6</a:t>
                      </a:r>
                      <a:endParaRPr lang="da-DK" sz="2900" dirty="0">
                        <a:solidFill>
                          <a:srgbClr val="FF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extLst>
                  <a:ext uri="{0D108BD9-81ED-4DB2-BD59-A6C34878D82A}">
                    <a16:rowId xmlns:a16="http://schemas.microsoft.com/office/drawing/2014/main" val="1618688607"/>
                  </a:ext>
                </a:extLst>
              </a:tr>
              <a:tr h="897028">
                <a:tc>
                  <a:txBody>
                    <a:bodyPr/>
                    <a:lstStyle/>
                    <a:p>
                      <a:pPr>
                        <a:spcAft>
                          <a:spcPts val="0"/>
                        </a:spcAft>
                      </a:pPr>
                      <a:r>
                        <a:rPr lang="da-DK" sz="2400">
                          <a:effectLst/>
                          <a:uFill>
                            <a:solidFill>
                              <a:srgbClr val="000000"/>
                            </a:solidFill>
                          </a:uFill>
                        </a:rPr>
                        <a:t>Til Fritidsaktiviteter</a:t>
                      </a:r>
                      <a:endParaRPr lang="da-DK" sz="24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26,5</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a:effectLst/>
                          <a:uFill>
                            <a:solidFill>
                              <a:srgbClr val="000000"/>
                            </a:solidFill>
                          </a:uFill>
                        </a:rPr>
                        <a:t>20,9</a:t>
                      </a:r>
                      <a:endParaRPr lang="da-DK" sz="2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tc>
                  <a:txBody>
                    <a:bodyPr/>
                    <a:lstStyle/>
                    <a:p>
                      <a:pPr algn="ctr">
                        <a:lnSpc>
                          <a:spcPct val="107000"/>
                        </a:lnSpc>
                        <a:spcAft>
                          <a:spcPts val="800"/>
                        </a:spcAft>
                      </a:pPr>
                      <a:r>
                        <a:rPr lang="da-DK" sz="2900" dirty="0">
                          <a:effectLst/>
                          <a:uFill>
                            <a:solidFill>
                              <a:srgbClr val="000000"/>
                            </a:solidFill>
                          </a:uFill>
                        </a:rPr>
                        <a:t>23,5</a:t>
                      </a:r>
                      <a:endParaRPr lang="da-DK" sz="2900" dirty="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939" marR="60939" marT="60939" marB="60939"/>
                </a:tc>
                <a:extLst>
                  <a:ext uri="{0D108BD9-81ED-4DB2-BD59-A6C34878D82A}">
                    <a16:rowId xmlns:a16="http://schemas.microsoft.com/office/drawing/2014/main" val="4084893736"/>
                  </a:ext>
                </a:extLst>
              </a:tr>
            </a:tbl>
          </a:graphicData>
        </a:graphic>
      </p:graphicFrame>
      <p:sp>
        <p:nvSpPr>
          <p:cNvPr id="5" name="Rectangle 1">
            <a:extLst>
              <a:ext uri="{FF2B5EF4-FFF2-40B4-BE49-F238E27FC236}">
                <a16:creationId xmlns:a16="http://schemas.microsoft.com/office/drawing/2014/main" id="{13786382-A052-45E9-A9B4-665B1F23A1EC}"/>
              </a:ext>
            </a:extLst>
          </p:cNvPr>
          <p:cNvSpPr>
            <a:spLocks noChangeArrowheads="1"/>
          </p:cNvSpPr>
          <p:nvPr/>
        </p:nvSpPr>
        <p:spPr bwMode="auto">
          <a:xfrm>
            <a:off x="0" y="105489"/>
            <a:ext cx="2984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da-DK" altLang="da-DK" sz="10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645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065CF-D361-4EAB-81B0-E09A29B52D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Når man ringede til kæresten fik man fat …..</a:t>
            </a:r>
          </a:p>
        </p:txBody>
      </p:sp>
      <p:pic>
        <p:nvPicPr>
          <p:cNvPr id="5" name="Pladsholder til indhold 4" descr="Et billede, der indeholder elektronik, sidder, ekstern, telefon&#10;&#10;Automatisk genereret beskrivelse">
            <a:extLst>
              <a:ext uri="{FF2B5EF4-FFF2-40B4-BE49-F238E27FC236}">
                <a16:creationId xmlns:a16="http://schemas.microsoft.com/office/drawing/2014/main" id="{D1E6B9A4-9332-4FCB-83C2-8936474DB8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69" r="10499"/>
          <a:stretch/>
        </p:blipFill>
        <p:spPr>
          <a:xfrm>
            <a:off x="4038600" y="1014753"/>
            <a:ext cx="7188199" cy="4825105"/>
          </a:xfrm>
          <a:prstGeom prst="rect">
            <a:avLst/>
          </a:prstGeom>
        </p:spPr>
      </p:pic>
    </p:spTree>
    <p:extLst>
      <p:ext uri="{BB962C8B-B14F-4D97-AF65-F5344CB8AC3E}">
        <p14:creationId xmlns:p14="http://schemas.microsoft.com/office/powerpoint/2010/main" val="2117124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98249-122D-42D1-B2D1-741426E731AF}"/>
              </a:ext>
            </a:extLst>
          </p:cNvPr>
          <p:cNvSpPr>
            <a:spLocks noGrp="1"/>
          </p:cNvSpPr>
          <p:nvPr>
            <p:ph type="title"/>
          </p:nvPr>
        </p:nvSpPr>
        <p:spPr/>
        <p:txBody>
          <a:bodyPr/>
          <a:lstStyle/>
          <a:p>
            <a:pPr algn="ctr"/>
            <a:r>
              <a:rPr lang="da-DK" b="1" dirty="0"/>
              <a:t>Massiv festkultur……</a:t>
            </a:r>
          </a:p>
        </p:txBody>
      </p:sp>
      <p:sp>
        <p:nvSpPr>
          <p:cNvPr id="3" name="Pladsholder til indhold 2">
            <a:extLst>
              <a:ext uri="{FF2B5EF4-FFF2-40B4-BE49-F238E27FC236}">
                <a16:creationId xmlns:a16="http://schemas.microsoft.com/office/drawing/2014/main" id="{E82D42D3-9BB3-447A-A0A2-1BA74E0EAA6E}"/>
              </a:ext>
            </a:extLst>
          </p:cNvPr>
          <p:cNvSpPr>
            <a:spLocks noGrp="1"/>
          </p:cNvSpPr>
          <p:nvPr>
            <p:ph idx="1"/>
          </p:nvPr>
        </p:nvSpPr>
        <p:spPr/>
        <p:txBody>
          <a:bodyPr>
            <a:normAutofit/>
          </a:bodyPr>
          <a:lstStyle/>
          <a:p>
            <a:r>
              <a:rPr lang="da-DK" i="1" dirty="0"/>
              <a:t>”Gymnasiet er bare </a:t>
            </a:r>
            <a:r>
              <a:rPr lang="da-DK" dirty="0"/>
              <a:t>e</a:t>
            </a:r>
            <a:r>
              <a:rPr lang="da-DK" i="1" dirty="0"/>
              <a:t>n stor druktur. I starten af gymnasiet så er der fester fredag og lørdag, og så bliver det ligesom helt normalt, at man er ude fredag og lørdag og ellers er det bare verdens kedeligste weekend. Der er, hvad skal man kalde det, en fest og alkoholkultur, hvor at hvis man skal være sammen en fredag, så skal man også drikke. Sådan gør man i gymnasiet. Hvis man spørger, om man skal noget om fredagen, så ved man, at man spørger, om man skal til fest.”</a:t>
            </a:r>
            <a:r>
              <a:rPr lang="da-DK" dirty="0"/>
              <a:t> (Dreng 2. g)</a:t>
            </a:r>
          </a:p>
          <a:p>
            <a:endParaRPr lang="da-DK" i="1" dirty="0"/>
          </a:p>
          <a:p>
            <a:pPr marL="0" indent="0">
              <a:buNone/>
            </a:pPr>
            <a:endParaRPr lang="da-DK" dirty="0"/>
          </a:p>
        </p:txBody>
      </p:sp>
    </p:spTree>
    <p:extLst>
      <p:ext uri="{BB962C8B-B14F-4D97-AF65-F5344CB8AC3E}">
        <p14:creationId xmlns:p14="http://schemas.microsoft.com/office/powerpoint/2010/main" val="2351315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Shape 115"/>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lvl="0" algn="ctr" defTabSz="914400">
              <a:defRPr sz="1800"/>
            </a:pPr>
            <a:r>
              <a:rPr lang="en-US" sz="2600" b="1" kern="1200">
                <a:solidFill>
                  <a:srgbClr val="FFFFFF"/>
                </a:solidFill>
                <a:latin typeface="+mj-lt"/>
                <a:ea typeface="+mj-ea"/>
                <a:cs typeface="+mj-cs"/>
              </a:rPr>
              <a:t>Hvor tit drikker de?</a:t>
            </a:r>
          </a:p>
        </p:txBody>
      </p:sp>
      <p:graphicFrame>
        <p:nvGraphicFramePr>
          <p:cNvPr id="117" name="Table 117"/>
          <p:cNvGraphicFramePr/>
          <p:nvPr>
            <p:extLst>
              <p:ext uri="{D42A27DB-BD31-4B8C-83A1-F6EECF244321}">
                <p14:modId xmlns:p14="http://schemas.microsoft.com/office/powerpoint/2010/main" val="1535126032"/>
              </p:ext>
            </p:extLst>
          </p:nvPr>
        </p:nvGraphicFramePr>
        <p:xfrm>
          <a:off x="4141632" y="1348830"/>
          <a:ext cx="6982137" cy="4156955"/>
        </p:xfrm>
        <a:graphic>
          <a:graphicData uri="http://schemas.openxmlformats.org/drawingml/2006/table">
            <a:tbl>
              <a:tblPr firstRow="1" bandRow="1">
                <a:tableStyleId>{8EC20E35-A176-4012-BC5E-935CFFF8708E}</a:tableStyleId>
              </a:tblPr>
              <a:tblGrid>
                <a:gridCol w="2965883">
                  <a:extLst>
                    <a:ext uri="{9D8B030D-6E8A-4147-A177-3AD203B41FA5}">
                      <a16:colId xmlns:a16="http://schemas.microsoft.com/office/drawing/2014/main" val="20000"/>
                    </a:ext>
                  </a:extLst>
                </a:gridCol>
                <a:gridCol w="1353096">
                  <a:extLst>
                    <a:ext uri="{9D8B030D-6E8A-4147-A177-3AD203B41FA5}">
                      <a16:colId xmlns:a16="http://schemas.microsoft.com/office/drawing/2014/main" val="20001"/>
                    </a:ext>
                  </a:extLst>
                </a:gridCol>
                <a:gridCol w="1426064">
                  <a:extLst>
                    <a:ext uri="{9D8B030D-6E8A-4147-A177-3AD203B41FA5}">
                      <a16:colId xmlns:a16="http://schemas.microsoft.com/office/drawing/2014/main" val="20002"/>
                    </a:ext>
                  </a:extLst>
                </a:gridCol>
                <a:gridCol w="1237094">
                  <a:extLst>
                    <a:ext uri="{9D8B030D-6E8A-4147-A177-3AD203B41FA5}">
                      <a16:colId xmlns:a16="http://schemas.microsoft.com/office/drawing/2014/main" val="20003"/>
                    </a:ext>
                  </a:extLst>
                </a:gridCol>
              </a:tblGrid>
              <a:tr h="630223">
                <a:tc>
                  <a:txBody>
                    <a:bodyPr/>
                    <a:lstStyle/>
                    <a:p>
                      <a:pPr lvl="0" algn="ctr" defTabSz="914400">
                        <a:defRPr b="0" i="0">
                          <a:uFillTx/>
                        </a:defRPr>
                      </a:pPr>
                      <a:endParaRPr sz="3300"/>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Pige</a:t>
                      </a:r>
                      <a:endParaRPr sz="3300" b="1">
                        <a:latin typeface="+mj-lt"/>
                        <a:ea typeface="+mj-ea"/>
                        <a:cs typeface="+mj-cs"/>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err="1">
                          <a:sym typeface="Helvetica"/>
                        </a:rPr>
                        <a:t>Dreng</a:t>
                      </a:r>
                      <a:endParaRPr sz="3300" b="1">
                        <a:latin typeface="+mj-lt"/>
                        <a:ea typeface="+mj-ea"/>
                        <a:cs typeface="+mj-cs"/>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I alt</a:t>
                      </a:r>
                      <a:endParaRPr sz="3300" b="1">
                        <a:latin typeface="+mj-lt"/>
                        <a:ea typeface="+mj-ea"/>
                        <a:cs typeface="+mj-cs"/>
                        <a:sym typeface="Helvetica"/>
                      </a:endParaRPr>
                    </a:p>
                  </a:txBody>
                  <a:tcPr marL="42097" marR="42097" marT="42097" marB="42097" horzOverflow="overflow"/>
                </a:tc>
                <a:extLst>
                  <a:ext uri="{0D108BD9-81ED-4DB2-BD59-A6C34878D82A}">
                    <a16:rowId xmlns:a16="http://schemas.microsoft.com/office/drawing/2014/main" val="10000"/>
                  </a:ext>
                </a:extLst>
              </a:tr>
              <a:tr h="630223">
                <a:tc>
                  <a:txBody>
                    <a:bodyPr/>
                    <a:lstStyle/>
                    <a:p>
                      <a:pPr lvl="0"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Aldrig</a:t>
                      </a:r>
                      <a:endParaRPr sz="3300">
                        <a:solidFill>
                          <a:srgbClr val="FFFFFF"/>
                        </a:solidFill>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11 %</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10 %</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11 %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extLst>
                  <a:ext uri="{0D108BD9-81ED-4DB2-BD59-A6C34878D82A}">
                    <a16:rowId xmlns:a16="http://schemas.microsoft.com/office/drawing/2014/main" val="10001"/>
                  </a:ext>
                </a:extLst>
              </a:tr>
              <a:tr h="1133143">
                <a:tc>
                  <a:txBody>
                    <a:bodyPr/>
                    <a:lstStyle/>
                    <a:p>
                      <a:pPr lvl="0"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Enkelte weekender</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47 %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39 %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44 %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extLst>
                  <a:ext uri="{0D108BD9-81ED-4DB2-BD59-A6C34878D82A}">
                    <a16:rowId xmlns:a16="http://schemas.microsoft.com/office/drawing/2014/main" val="10002"/>
                  </a:ext>
                </a:extLst>
              </a:tr>
              <a:tr h="1133143">
                <a:tc>
                  <a:txBody>
                    <a:bodyPr/>
                    <a:lstStyle/>
                    <a:p>
                      <a:pPr lvl="0"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Næsten hver weekend</a:t>
                      </a:r>
                      <a:endParaRPr sz="3300">
                        <a:solidFill>
                          <a:srgbClr val="FFFFFF"/>
                        </a:solidFill>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34 %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34 %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Helvetica"/>
                        </a:rPr>
                        <a:t>34 %</a:t>
                      </a:r>
                      <a:endParaRPr sz="3300">
                        <a:latin typeface="Arial" panose="020B0604020202020204" pitchFamily="34" charset="0"/>
                        <a:ea typeface="+mj-ea"/>
                        <a:cs typeface="Arial" panose="020B0604020202020204" pitchFamily="34" charset="0"/>
                        <a:sym typeface="Helvetica"/>
                      </a:endParaRPr>
                    </a:p>
                  </a:txBody>
                  <a:tcPr marL="42097" marR="42097" marT="42097" marB="42097" horzOverflow="overflow"/>
                </a:tc>
                <a:extLst>
                  <a:ext uri="{0D108BD9-81ED-4DB2-BD59-A6C34878D82A}">
                    <a16:rowId xmlns:a16="http://schemas.microsoft.com/office/drawing/2014/main" val="10003"/>
                  </a:ext>
                </a:extLst>
              </a:tr>
              <a:tr h="630223">
                <a:tc>
                  <a:txBody>
                    <a:bodyPr/>
                    <a:lstStyle/>
                    <a:p>
                      <a:pPr lvl="0"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Hver weekend</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8,6 %</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17 %</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i="0">
                          <a:uFillTx/>
                        </a:defRPr>
                      </a:pPr>
                      <a:r>
                        <a:rPr sz="3300">
                          <a:sym typeface="Times New Roman"/>
                        </a:rPr>
                        <a:t>12 %</a:t>
                      </a:r>
                      <a:endParaRPr sz="3300">
                        <a:latin typeface="Arial" panose="020B0604020202020204" pitchFamily="34" charset="0"/>
                        <a:ea typeface="Times New Roman"/>
                        <a:cs typeface="Arial" panose="020B0604020202020204" pitchFamily="34" charset="0"/>
                        <a:sym typeface="Times New Roman"/>
                      </a:endParaRPr>
                    </a:p>
                  </a:txBody>
                  <a:tcPr marL="42097" marR="42097" marT="42097" marB="42097"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2488930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79689-F01A-4F24-BF5C-8CA4D329CC91}"/>
              </a:ext>
            </a:extLst>
          </p:cNvPr>
          <p:cNvSpPr>
            <a:spLocks noGrp="1"/>
          </p:cNvSpPr>
          <p:nvPr>
            <p:ph type="title"/>
          </p:nvPr>
        </p:nvSpPr>
        <p:spPr/>
        <p:txBody>
          <a:bodyPr>
            <a:normAutofit/>
          </a:bodyPr>
          <a:lstStyle/>
          <a:p>
            <a:pPr algn="ctr"/>
            <a:r>
              <a:rPr lang="da-DK" sz="3200" b="1" dirty="0"/>
              <a:t>Festen er det vigtige  - og nogle gange også det eneste – fysiske møde udenover interaktiv i klassen!</a:t>
            </a:r>
          </a:p>
        </p:txBody>
      </p:sp>
      <p:sp>
        <p:nvSpPr>
          <p:cNvPr id="3" name="Pladsholder til indhold 2">
            <a:extLst>
              <a:ext uri="{FF2B5EF4-FFF2-40B4-BE49-F238E27FC236}">
                <a16:creationId xmlns:a16="http://schemas.microsoft.com/office/drawing/2014/main" id="{A1308E12-37A5-4DDE-8F04-EB5553AB7518}"/>
              </a:ext>
            </a:extLst>
          </p:cNvPr>
          <p:cNvSpPr>
            <a:spLocks noGrp="1"/>
          </p:cNvSpPr>
          <p:nvPr>
            <p:ph idx="1"/>
          </p:nvPr>
        </p:nvSpPr>
        <p:spPr/>
        <p:txBody>
          <a:bodyPr>
            <a:normAutofit fontScale="85000" lnSpcReduction="10000"/>
          </a:bodyPr>
          <a:lstStyle/>
          <a:p>
            <a:r>
              <a:rPr lang="da-DK" i="1" dirty="0"/>
              <a:t>”Man mødes for at drikke og blive stiv. Man mødes om noget fælles - om at drikke. Man drikker for at være sammen på en bestemt måde, for man er sammen på en anden måde, når man er fuld, man er på et andet niveau rent socialt. Jeg tror også mange drikker for at møde nye mennesker, det er klart nemmere at møde nye mennesker, hvis begge to er fulde. Vi er generte og usikre, og derfor drikker vi for at møde nye mennesker.” </a:t>
            </a:r>
            <a:r>
              <a:rPr lang="da-DK" dirty="0"/>
              <a:t>(Dreng 1. g)</a:t>
            </a:r>
          </a:p>
          <a:p>
            <a:pPr marL="0" indent="0">
              <a:buNone/>
            </a:pPr>
            <a:endParaRPr lang="da-DK" dirty="0"/>
          </a:p>
          <a:p>
            <a:r>
              <a:rPr lang="da-DK" i="1" dirty="0"/>
              <a:t>”Jeg tænker ofte over, hvor jeg hører til, fordi der er så mange forskellige grupper, og man vil gerne høre til, men det kræver meget at finde et sted at høre til, og derfor forsøger jeg også at gå til fest hver fredag og lørdag, og det fylder meget, og man drikker, så man kan være en del af fællesskabet. Der er mange fester og byture, så hele tiden er der noget, og det er som om, at jeg når, jeg drikker er det lettere at føle sig som en del af fællesskabet.” </a:t>
            </a:r>
            <a:r>
              <a:rPr lang="da-DK" dirty="0"/>
              <a:t>(Pige 1. g)</a:t>
            </a:r>
          </a:p>
          <a:p>
            <a:endParaRPr lang="da-DK" dirty="0"/>
          </a:p>
        </p:txBody>
      </p:sp>
    </p:spTree>
    <p:extLst>
      <p:ext uri="{BB962C8B-B14F-4D97-AF65-F5344CB8AC3E}">
        <p14:creationId xmlns:p14="http://schemas.microsoft.com/office/powerpoint/2010/main" val="2406278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62F08-2254-4D09-82FA-2CD31DAF7922}"/>
              </a:ext>
            </a:extLst>
          </p:cNvPr>
          <p:cNvSpPr>
            <a:spLocks noGrp="1"/>
          </p:cNvSpPr>
          <p:nvPr>
            <p:ph type="title"/>
          </p:nvPr>
        </p:nvSpPr>
        <p:spPr>
          <a:xfrm>
            <a:off x="838200" y="963877"/>
            <a:ext cx="3494362" cy="4930246"/>
          </a:xfrm>
        </p:spPr>
        <p:txBody>
          <a:bodyPr>
            <a:normAutofit/>
          </a:bodyPr>
          <a:lstStyle/>
          <a:p>
            <a:pPr algn="r"/>
            <a:r>
              <a:rPr lang="da-DK">
                <a:solidFill>
                  <a:schemeClr val="accent1"/>
                </a:solidFill>
              </a:rPr>
              <a:t>Festen som det mentale frikvarter!</a:t>
            </a:r>
          </a:p>
        </p:txBody>
      </p:sp>
      <p:sp>
        <p:nvSpPr>
          <p:cNvPr id="3" name="Pladsholder til indhold 2">
            <a:extLst>
              <a:ext uri="{FF2B5EF4-FFF2-40B4-BE49-F238E27FC236}">
                <a16:creationId xmlns:a16="http://schemas.microsoft.com/office/drawing/2014/main" id="{ECC24D7F-AEBA-48D3-863F-01308CBCAB5E}"/>
              </a:ext>
            </a:extLst>
          </p:cNvPr>
          <p:cNvSpPr>
            <a:spLocks noGrp="1"/>
          </p:cNvSpPr>
          <p:nvPr>
            <p:ph idx="1"/>
          </p:nvPr>
        </p:nvSpPr>
        <p:spPr>
          <a:xfrm>
            <a:off x="4976031" y="963877"/>
            <a:ext cx="6377769" cy="4930246"/>
          </a:xfrm>
        </p:spPr>
        <p:txBody>
          <a:bodyPr anchor="ctr">
            <a:normAutofit/>
          </a:bodyPr>
          <a:lstStyle/>
          <a:p>
            <a:r>
              <a:rPr lang="da-DK" sz="2400" i="1" dirty="0"/>
              <a:t>”Man er jo presset hele uge, og så er det klart, at weekenden bliver lidt vild, fordi man har brug for et break, så man kan give den gas.” </a:t>
            </a:r>
            <a:r>
              <a:rPr lang="da-DK" sz="2400" dirty="0"/>
              <a:t>(Pige, 2. g)</a:t>
            </a:r>
          </a:p>
          <a:p>
            <a:endParaRPr lang="da-DK" sz="2400" dirty="0"/>
          </a:p>
        </p:txBody>
      </p:sp>
    </p:spTree>
    <p:extLst>
      <p:ext uri="{BB962C8B-B14F-4D97-AF65-F5344CB8AC3E}">
        <p14:creationId xmlns:p14="http://schemas.microsoft.com/office/powerpoint/2010/main" val="3569343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B85C2-A13E-4302-BAFF-194A57DBD4C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500" kern="1200">
                <a:solidFill>
                  <a:srgbClr val="FFFFFF"/>
                </a:solidFill>
                <a:latin typeface="+mj-lt"/>
                <a:ea typeface="+mj-ea"/>
                <a:cs typeface="+mj-cs"/>
              </a:rPr>
              <a:t>”At bruge kroppen og dermed få et frirum fra at skulle tænke hele tiden….Der er bare noget virkelig fedt ved at føle sin krop være brugt, være stærk og det at være smurt ind i mudder…”(U16-spiller)</a:t>
            </a:r>
          </a:p>
        </p:txBody>
      </p:sp>
      <p:pic>
        <p:nvPicPr>
          <p:cNvPr id="5" name="Pladsholder til indhold 4" descr="Et billede, der indeholder græs, udendørs, felt, fodbold&#10;&#10;Automatisk genereret beskrivelse">
            <a:extLst>
              <a:ext uri="{FF2B5EF4-FFF2-40B4-BE49-F238E27FC236}">
                <a16:creationId xmlns:a16="http://schemas.microsoft.com/office/drawing/2014/main" id="{262F995A-F01A-47EA-8055-D93BF82B83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4394" b="-2"/>
          <a:stretch/>
        </p:blipFill>
        <p:spPr>
          <a:xfrm>
            <a:off x="976251" y="942538"/>
            <a:ext cx="7163222" cy="4808332"/>
          </a:xfrm>
          <a:prstGeom prst="rect">
            <a:avLst/>
          </a:prstGeom>
          <a:effectLst/>
        </p:spPr>
      </p:pic>
    </p:spTree>
    <p:extLst>
      <p:ext uri="{BB962C8B-B14F-4D97-AF65-F5344CB8AC3E}">
        <p14:creationId xmlns:p14="http://schemas.microsoft.com/office/powerpoint/2010/main" val="817965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ADA5A-64AD-497C-9084-E12652963B8E}"/>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5100" kern="1200">
                <a:solidFill>
                  <a:schemeClr val="tx1"/>
                </a:solidFill>
                <a:latin typeface="+mj-lt"/>
                <a:ea typeface="+mj-ea"/>
                <a:cs typeface="+mj-cs"/>
              </a:rPr>
              <a:t>Fællesskabet til fodbold er nemt – og risikabelt…..</a:t>
            </a:r>
          </a:p>
        </p:txBody>
      </p:sp>
      <p:pic>
        <p:nvPicPr>
          <p:cNvPr id="5" name="Pladsholder til indhold 4" descr="Et billede, der indeholder græs, person, fodbold, gruppe&#10;&#10;Automatisk genereret beskrivelse">
            <a:extLst>
              <a:ext uri="{FF2B5EF4-FFF2-40B4-BE49-F238E27FC236}">
                <a16:creationId xmlns:a16="http://schemas.microsoft.com/office/drawing/2014/main" id="{8B18BA29-0E81-4753-B134-AC2C95AF73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76" r="6683"/>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60179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6868" name="Billede 3">
            <a:extLst>
              <a:ext uri="{FF2B5EF4-FFF2-40B4-BE49-F238E27FC236}">
                <a16:creationId xmlns:a16="http://schemas.microsoft.com/office/drawing/2014/main" id="{5440D668-BFB1-476B-986A-5736BA85F3EC}"/>
              </a:ext>
            </a:extLst>
          </p:cNvPr>
          <p:cNvPicPr>
            <a:picLocks noChangeAspect="1"/>
          </p:cNvPicPr>
          <p:nvPr/>
        </p:nvPicPr>
        <p:blipFill rotWithShape="1">
          <a:blip r:embed="rId2">
            <a:extLst>
              <a:ext uri="{28A0092B-C50C-407E-A947-70E740481C1C}">
                <a14:useLocalDpi xmlns:a14="http://schemas.microsoft.com/office/drawing/2010/main" val="0"/>
              </a:ext>
            </a:extLst>
          </a:blip>
          <a:srcRect l="13383" r="14536"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el 1">
            <a:extLst>
              <a:ext uri="{FF2B5EF4-FFF2-40B4-BE49-F238E27FC236}">
                <a16:creationId xmlns:a16="http://schemas.microsoft.com/office/drawing/2014/main" id="{D3EE7932-5029-4B55-9F60-83D6E3D1EC80}"/>
              </a:ext>
            </a:extLst>
          </p:cNvPr>
          <p:cNvSpPr>
            <a:spLocks noGrp="1"/>
          </p:cNvSpPr>
          <p:nvPr>
            <p:ph type="title"/>
          </p:nvPr>
        </p:nvSpPr>
        <p:spPr>
          <a:xfrm>
            <a:off x="762001" y="803325"/>
            <a:ext cx="5314536" cy="1325563"/>
          </a:xfrm>
        </p:spPr>
        <p:txBody>
          <a:bodyPr>
            <a:normAutofit fontScale="90000"/>
          </a:bodyPr>
          <a:lstStyle/>
          <a:p>
            <a:pPr eaLnBrk="1" hangingPunct="1"/>
            <a:br>
              <a:rPr lang="da-DK" altLang="da-DK" sz="1100" dirty="0"/>
            </a:br>
            <a:br>
              <a:rPr lang="da-DK" altLang="da-DK" sz="3600" dirty="0"/>
            </a:br>
            <a:br>
              <a:rPr lang="da-DK" altLang="da-DK" sz="3600" dirty="0"/>
            </a:br>
            <a:r>
              <a:rPr lang="da-DK" altLang="da-DK" sz="3600" dirty="0"/>
              <a:t>Der er brug for frikvarterer!</a:t>
            </a:r>
            <a:br>
              <a:rPr lang="da-DK" altLang="da-DK" sz="3600" dirty="0"/>
            </a:br>
            <a:r>
              <a:rPr lang="da-DK" altLang="da-DK" sz="3600" dirty="0"/>
              <a:t>- perspektiver på fritiden</a:t>
            </a:r>
            <a:br>
              <a:rPr lang="da-DK" altLang="da-DK" sz="3600" dirty="0"/>
            </a:br>
            <a:br>
              <a:rPr lang="da-DK" altLang="da-DK" sz="1100" dirty="0"/>
            </a:br>
            <a:br>
              <a:rPr lang="da-DK" altLang="da-DK" sz="1100" dirty="0"/>
            </a:br>
            <a:r>
              <a:rPr lang="da-DK" altLang="da-DK" sz="1100" dirty="0"/>
              <a:t> </a:t>
            </a:r>
          </a:p>
        </p:txBody>
      </p:sp>
      <p:sp>
        <p:nvSpPr>
          <p:cNvPr id="36867" name="Pladsholder til indhold 2">
            <a:extLst>
              <a:ext uri="{FF2B5EF4-FFF2-40B4-BE49-F238E27FC236}">
                <a16:creationId xmlns:a16="http://schemas.microsoft.com/office/drawing/2014/main" id="{8D5B5409-52F1-4FF9-BF35-EFD14FB916FB}"/>
              </a:ext>
            </a:extLst>
          </p:cNvPr>
          <p:cNvSpPr>
            <a:spLocks noGrp="1"/>
          </p:cNvSpPr>
          <p:nvPr>
            <p:ph idx="1"/>
          </p:nvPr>
        </p:nvSpPr>
        <p:spPr>
          <a:xfrm>
            <a:off x="762000" y="2279018"/>
            <a:ext cx="5314543" cy="3375920"/>
          </a:xfrm>
        </p:spPr>
        <p:txBody>
          <a:bodyPr anchor="t">
            <a:normAutofit/>
          </a:bodyPr>
          <a:lstStyle/>
          <a:p>
            <a:pPr eaLnBrk="1" hangingPunct="1"/>
            <a:endParaRPr lang="da-DK" altLang="da-DK" sz="1800"/>
          </a:p>
          <a:p>
            <a:pPr eaLnBrk="1" hangingPunct="1"/>
            <a:endParaRPr lang="da-DK" altLang="da-DK" sz="1800"/>
          </a:p>
          <a:p>
            <a:pPr eaLnBrk="1" hangingPunct="1"/>
            <a:endParaRPr lang="da-DK" altLang="da-DK" sz="1800"/>
          </a:p>
          <a:p>
            <a:pPr eaLnBrk="1" hangingPunct="1"/>
            <a:endParaRPr lang="da-DK" altLang="da-DK" sz="1800"/>
          </a:p>
        </p:txBody>
      </p:sp>
    </p:spTree>
    <p:extLst>
      <p:ext uri="{BB962C8B-B14F-4D97-AF65-F5344CB8AC3E}">
        <p14:creationId xmlns:p14="http://schemas.microsoft.com/office/powerpoint/2010/main" val="226274840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F6215-27B5-1343-BB5B-800F19B65050}"/>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b="1" dirty="0">
                <a:solidFill>
                  <a:srgbClr val="FF0000"/>
                </a:solidFill>
              </a:rPr>
              <a:t>MOTIVER FOR  SPORTEN</a:t>
            </a:r>
          </a:p>
        </p:txBody>
      </p:sp>
      <p:pic>
        <p:nvPicPr>
          <p:cNvPr id="9" name="Billede 8">
            <a:extLst>
              <a:ext uri="{FF2B5EF4-FFF2-40B4-BE49-F238E27FC236}">
                <a16:creationId xmlns:a16="http://schemas.microsoft.com/office/drawing/2014/main" id="{1652527D-DE12-544B-9E62-B34DC35DA994}"/>
              </a:ext>
            </a:extLst>
          </p:cNvPr>
          <p:cNvPicPr>
            <a:picLocks noChangeAspect="1"/>
          </p:cNvPicPr>
          <p:nvPr/>
        </p:nvPicPr>
        <p:blipFill>
          <a:blip r:embed="rId2"/>
          <a:stretch>
            <a:fillRect/>
          </a:stretch>
        </p:blipFill>
        <p:spPr>
          <a:xfrm>
            <a:off x="-12181" y="5434525"/>
            <a:ext cx="2011016" cy="1423475"/>
          </a:xfrm>
          <a:prstGeom prst="rect">
            <a:avLst/>
          </a:prstGeom>
        </p:spPr>
      </p:pic>
      <p:sp>
        <p:nvSpPr>
          <p:cNvPr id="4" name="Tekstfelt 3">
            <a:extLst>
              <a:ext uri="{FF2B5EF4-FFF2-40B4-BE49-F238E27FC236}">
                <a16:creationId xmlns:a16="http://schemas.microsoft.com/office/drawing/2014/main" id="{FDDE42A3-67E6-584D-99FC-4EB7C55C2433}"/>
              </a:ext>
            </a:extLst>
          </p:cNvPr>
          <p:cNvSpPr txBox="1"/>
          <p:nvPr/>
        </p:nvSpPr>
        <p:spPr>
          <a:xfrm>
            <a:off x="5338010" y="774834"/>
            <a:ext cx="6224781" cy="461665"/>
          </a:xfrm>
          <a:prstGeom prst="rect">
            <a:avLst/>
          </a:prstGeom>
          <a:noFill/>
        </p:spPr>
        <p:txBody>
          <a:bodyPr wrap="none" rtlCol="0">
            <a:spAutoFit/>
          </a:bodyPr>
          <a:lstStyle/>
          <a:p>
            <a:r>
              <a:rPr lang="da-DK" sz="2400" b="1" dirty="0"/>
              <a:t>1. DE VIL GERNE UDVIKLE SIG OG BLIVE BEDRE</a:t>
            </a:r>
          </a:p>
        </p:txBody>
      </p:sp>
      <p:sp>
        <p:nvSpPr>
          <p:cNvPr id="5" name="Tekstfelt 4">
            <a:extLst>
              <a:ext uri="{FF2B5EF4-FFF2-40B4-BE49-F238E27FC236}">
                <a16:creationId xmlns:a16="http://schemas.microsoft.com/office/drawing/2014/main" id="{8F1D231C-7116-D248-A1F4-1DCB54149240}"/>
              </a:ext>
            </a:extLst>
          </p:cNvPr>
          <p:cNvSpPr txBox="1"/>
          <p:nvPr/>
        </p:nvSpPr>
        <p:spPr>
          <a:xfrm>
            <a:off x="5338010" y="1970144"/>
            <a:ext cx="4235455" cy="461665"/>
          </a:xfrm>
          <a:prstGeom prst="rect">
            <a:avLst/>
          </a:prstGeom>
          <a:noFill/>
        </p:spPr>
        <p:txBody>
          <a:bodyPr wrap="none" rtlCol="0">
            <a:spAutoFit/>
          </a:bodyPr>
          <a:lstStyle/>
          <a:p>
            <a:r>
              <a:rPr lang="da-DK" sz="2400" b="1" dirty="0"/>
              <a:t>2. DET SKAL OGSÅ VÆRE SJOVT!</a:t>
            </a:r>
          </a:p>
        </p:txBody>
      </p:sp>
      <p:pic>
        <p:nvPicPr>
          <p:cNvPr id="11" name="Billede 10">
            <a:extLst>
              <a:ext uri="{FF2B5EF4-FFF2-40B4-BE49-F238E27FC236}">
                <a16:creationId xmlns:a16="http://schemas.microsoft.com/office/drawing/2014/main" id="{4532B689-C039-A446-95BA-D46D14C10E27}"/>
              </a:ext>
            </a:extLst>
          </p:cNvPr>
          <p:cNvPicPr>
            <a:picLocks noChangeAspect="1"/>
          </p:cNvPicPr>
          <p:nvPr/>
        </p:nvPicPr>
        <p:blipFill>
          <a:blip r:embed="rId3"/>
          <a:stretch>
            <a:fillRect/>
          </a:stretch>
        </p:blipFill>
        <p:spPr>
          <a:xfrm>
            <a:off x="5004660" y="3045654"/>
            <a:ext cx="5960072" cy="3524249"/>
          </a:xfrm>
          <a:prstGeom prst="rect">
            <a:avLst/>
          </a:prstGeom>
        </p:spPr>
      </p:pic>
    </p:spTree>
    <p:extLst>
      <p:ext uri="{BB962C8B-B14F-4D97-AF65-F5344CB8AC3E}">
        <p14:creationId xmlns:p14="http://schemas.microsoft.com/office/powerpoint/2010/main" val="41204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6B8676CE-B0D9-4483-93FB-4831A63E29D6}"/>
              </a:ext>
            </a:extLst>
          </p:cNvPr>
          <p:cNvSpPr>
            <a:spLocks noGrp="1" noChangeArrowheads="1"/>
          </p:cNvSpPr>
          <p:nvPr>
            <p:ph type="title"/>
          </p:nvPr>
        </p:nvSpPr>
        <p:spPr/>
        <p:txBody>
          <a:bodyPr/>
          <a:lstStyle/>
          <a:p>
            <a:r>
              <a:rPr lang="da-DK" altLang="da-DK"/>
              <a:t>Hvad er vigtigt i 7-9.kl?????</a:t>
            </a:r>
          </a:p>
        </p:txBody>
      </p:sp>
      <p:pic>
        <p:nvPicPr>
          <p:cNvPr id="51203" name="Pladsholder til indhold 5">
            <a:extLst>
              <a:ext uri="{FF2B5EF4-FFF2-40B4-BE49-F238E27FC236}">
                <a16:creationId xmlns:a16="http://schemas.microsoft.com/office/drawing/2014/main" id="{E77726DD-BA7A-4509-8A37-A33B72491D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6785" y="3045922"/>
            <a:ext cx="1780027" cy="2108381"/>
          </a:xfrm>
        </p:spPr>
      </p:pic>
      <p:sp>
        <p:nvSpPr>
          <p:cNvPr id="4" name="Pladsholder til sidefod 3">
            <a:extLst>
              <a:ext uri="{FF2B5EF4-FFF2-40B4-BE49-F238E27FC236}">
                <a16:creationId xmlns:a16="http://schemas.microsoft.com/office/drawing/2014/main" id="{4EEAB4B8-9D50-4EC3-B2B0-29E1AE753A58}"/>
              </a:ext>
            </a:extLst>
          </p:cNvPr>
          <p:cNvSpPr>
            <a:spLocks noGrp="1"/>
          </p:cNvSpPr>
          <p:nvPr>
            <p:ph type="ftr" sz="quarter" idx="11"/>
          </p:nvPr>
        </p:nvSpPr>
        <p:spPr/>
        <p:txBody>
          <a:bodyPr/>
          <a:lstStyle/>
          <a:p>
            <a:pPr>
              <a:defRPr/>
            </a:pPr>
            <a:r>
              <a:rPr lang="en-US"/>
              <a:t>Center for Ungdomstudier (CUR)</a:t>
            </a:r>
            <a:endParaRPr lang="en-US" dirty="0"/>
          </a:p>
        </p:txBody>
      </p:sp>
    </p:spTree>
    <p:extLst>
      <p:ext uri="{BB962C8B-B14F-4D97-AF65-F5344CB8AC3E}">
        <p14:creationId xmlns:p14="http://schemas.microsoft.com/office/powerpoint/2010/main" val="3664266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C58B6-5CBE-4C39-AA73-F64169218DFD}"/>
              </a:ext>
            </a:extLst>
          </p:cNvPr>
          <p:cNvSpPr>
            <a:spLocks noGrp="1"/>
          </p:cNvSpPr>
          <p:nvPr>
            <p:ph type="title"/>
          </p:nvPr>
        </p:nvSpPr>
        <p:spPr>
          <a:xfrm>
            <a:off x="2137025" y="228985"/>
            <a:ext cx="8152696" cy="990824"/>
          </a:xfrm>
        </p:spPr>
        <p:txBody>
          <a:bodyPr rtlCol="0">
            <a:normAutofit fontScale="90000"/>
          </a:bodyPr>
          <a:lstStyle/>
          <a:p>
            <a:pPr defTabSz="457193">
              <a:defRPr/>
            </a:pPr>
            <a:r>
              <a:rPr lang="da-DK" sz="4000" dirty="0">
                <a:solidFill>
                  <a:schemeClr val="tx2">
                    <a:satMod val="130000"/>
                  </a:schemeClr>
                </a:solidFill>
              </a:rPr>
              <a:t>Hvad er vigtigt, når man går til noget? – top 7</a:t>
            </a:r>
          </a:p>
        </p:txBody>
      </p:sp>
      <p:graphicFrame>
        <p:nvGraphicFramePr>
          <p:cNvPr id="4" name="Pladsholder til indhold 3">
            <a:extLst>
              <a:ext uri="{FF2B5EF4-FFF2-40B4-BE49-F238E27FC236}">
                <a16:creationId xmlns:a16="http://schemas.microsoft.com/office/drawing/2014/main" id="{9C0F7079-8EDB-4211-BB84-551FD10023D4}"/>
              </a:ext>
            </a:extLst>
          </p:cNvPr>
          <p:cNvGraphicFramePr>
            <a:graphicFrameLocks noGrp="1"/>
          </p:cNvGraphicFramePr>
          <p:nvPr>
            <p:ph idx="1"/>
          </p:nvPr>
        </p:nvGraphicFramePr>
        <p:xfrm>
          <a:off x="2633877" y="1795869"/>
          <a:ext cx="7707688" cy="4692818"/>
        </p:xfrm>
        <a:graphic>
          <a:graphicData uri="http://schemas.openxmlformats.org/drawingml/2006/table">
            <a:tbl>
              <a:tblPr firstRow="1" bandRow="1">
                <a:tableStyleId>{5C22544A-7EE6-4342-B048-85BDC9FD1C3A}</a:tableStyleId>
              </a:tblPr>
              <a:tblGrid>
                <a:gridCol w="3853844">
                  <a:extLst>
                    <a:ext uri="{9D8B030D-6E8A-4147-A177-3AD203B41FA5}">
                      <a16:colId xmlns:a16="http://schemas.microsoft.com/office/drawing/2014/main" val="20000"/>
                    </a:ext>
                  </a:extLst>
                </a:gridCol>
                <a:gridCol w="3853844">
                  <a:extLst>
                    <a:ext uri="{9D8B030D-6E8A-4147-A177-3AD203B41FA5}">
                      <a16:colId xmlns:a16="http://schemas.microsoft.com/office/drawing/2014/main" val="20001"/>
                    </a:ext>
                  </a:extLst>
                </a:gridCol>
              </a:tblGrid>
              <a:tr h="513189">
                <a:tc>
                  <a:txBody>
                    <a:bodyPr/>
                    <a:lstStyle/>
                    <a:p>
                      <a:endParaRPr lang="da-DK" sz="1600" b="1" dirty="0"/>
                    </a:p>
                  </a:txBody>
                  <a:tcPr marL="82945" marR="82945" marT="41471" marB="41471"/>
                </a:tc>
                <a:tc>
                  <a:txBody>
                    <a:bodyPr/>
                    <a:lstStyle/>
                    <a:p>
                      <a:pPr algn="ctr"/>
                      <a:r>
                        <a:rPr lang="da-DK" sz="1600" b="1" dirty="0"/>
                        <a:t>Pct.</a:t>
                      </a:r>
                    </a:p>
                  </a:txBody>
                  <a:tcPr marL="82945" marR="82945" marT="41471" marB="41471"/>
                </a:tc>
                <a:extLst>
                  <a:ext uri="{0D108BD9-81ED-4DB2-BD59-A6C34878D82A}">
                    <a16:rowId xmlns:a16="http://schemas.microsoft.com/office/drawing/2014/main" val="10000"/>
                  </a:ext>
                </a:extLst>
              </a:tr>
              <a:tr h="513189">
                <a:tc>
                  <a:txBody>
                    <a:bodyPr/>
                    <a:lstStyle/>
                    <a:p>
                      <a:r>
                        <a:rPr lang="da-DK" sz="1900" b="1" dirty="0"/>
                        <a:t>Det skal være sjovt</a:t>
                      </a:r>
                    </a:p>
                  </a:txBody>
                  <a:tcPr marL="82945" marR="82945" marT="41471" marB="41471"/>
                </a:tc>
                <a:tc>
                  <a:txBody>
                    <a:bodyPr/>
                    <a:lstStyle/>
                    <a:p>
                      <a:pPr algn="ctr"/>
                      <a:r>
                        <a:rPr lang="da-DK" sz="1900" b="1" dirty="0"/>
                        <a:t>96,4</a:t>
                      </a:r>
                    </a:p>
                  </a:txBody>
                  <a:tcPr marL="82945" marR="82945" marT="41471" marB="41471"/>
                </a:tc>
                <a:extLst>
                  <a:ext uri="{0D108BD9-81ED-4DB2-BD59-A6C34878D82A}">
                    <a16:rowId xmlns:a16="http://schemas.microsoft.com/office/drawing/2014/main" val="10001"/>
                  </a:ext>
                </a:extLst>
              </a:tr>
              <a:tr h="651901">
                <a:tc>
                  <a:txBody>
                    <a:bodyPr/>
                    <a:lstStyle/>
                    <a:p>
                      <a:r>
                        <a:rPr lang="da-DK" sz="1900" b="1" dirty="0"/>
                        <a:t>Det skal være spændende/udvikler mig</a:t>
                      </a:r>
                    </a:p>
                  </a:txBody>
                  <a:tcPr marL="82945" marR="82945" marT="41471" marB="41471"/>
                </a:tc>
                <a:tc>
                  <a:txBody>
                    <a:bodyPr/>
                    <a:lstStyle/>
                    <a:p>
                      <a:pPr algn="ctr"/>
                      <a:r>
                        <a:rPr lang="da-DK" sz="1900" b="1" dirty="0"/>
                        <a:t>92,4</a:t>
                      </a:r>
                    </a:p>
                  </a:txBody>
                  <a:tcPr marL="82945" marR="82945" marT="41471" marB="41471"/>
                </a:tc>
                <a:extLst>
                  <a:ext uri="{0D108BD9-81ED-4DB2-BD59-A6C34878D82A}">
                    <a16:rowId xmlns:a16="http://schemas.microsoft.com/office/drawing/2014/main" val="10002"/>
                  </a:ext>
                </a:extLst>
              </a:tr>
              <a:tr h="936381">
                <a:tc>
                  <a:txBody>
                    <a:bodyPr/>
                    <a:lstStyle/>
                    <a:p>
                      <a:r>
                        <a:rPr lang="da-DK" sz="1900" b="1" dirty="0"/>
                        <a:t>At</a:t>
                      </a:r>
                      <a:r>
                        <a:rPr lang="da-DK" sz="1900" b="1" baseline="0" dirty="0"/>
                        <a:t> mine trænere/instruktører/lederne er dygtige</a:t>
                      </a:r>
                      <a:endParaRPr lang="da-DK" sz="1900" b="1" dirty="0"/>
                    </a:p>
                  </a:txBody>
                  <a:tcPr marL="82945" marR="82945" marT="41471" marB="41471"/>
                </a:tc>
                <a:tc>
                  <a:txBody>
                    <a:bodyPr/>
                    <a:lstStyle/>
                    <a:p>
                      <a:pPr algn="ctr"/>
                      <a:r>
                        <a:rPr lang="da-DK" sz="1900" b="1" dirty="0"/>
                        <a:t>87,2</a:t>
                      </a:r>
                      <a:r>
                        <a:rPr lang="da-DK" sz="1900" b="1" baseline="0" dirty="0"/>
                        <a:t> (78,2 i 2010)</a:t>
                      </a:r>
                      <a:endParaRPr lang="da-DK" sz="1900" b="1" dirty="0"/>
                    </a:p>
                  </a:txBody>
                  <a:tcPr marL="82945" marR="82945" marT="41471" marB="41471"/>
                </a:tc>
                <a:extLst>
                  <a:ext uri="{0D108BD9-81ED-4DB2-BD59-A6C34878D82A}">
                    <a16:rowId xmlns:a16="http://schemas.microsoft.com/office/drawing/2014/main" val="10003"/>
                  </a:ext>
                </a:extLst>
              </a:tr>
              <a:tr h="513189">
                <a:tc>
                  <a:txBody>
                    <a:bodyPr/>
                    <a:lstStyle/>
                    <a:p>
                      <a:r>
                        <a:rPr lang="da-DK" sz="1900" b="1" dirty="0"/>
                        <a:t>At det</a:t>
                      </a:r>
                      <a:r>
                        <a:rPr lang="da-DK" sz="1900" b="1" baseline="0" dirty="0"/>
                        <a:t> er seriøst</a:t>
                      </a:r>
                      <a:endParaRPr lang="da-DK" sz="1900" b="1" dirty="0"/>
                    </a:p>
                  </a:txBody>
                  <a:tcPr marL="82945" marR="82945" marT="41471" marB="41471"/>
                </a:tc>
                <a:tc>
                  <a:txBody>
                    <a:bodyPr/>
                    <a:lstStyle/>
                    <a:p>
                      <a:pPr algn="ctr"/>
                      <a:r>
                        <a:rPr lang="da-DK" sz="1900" b="1" dirty="0"/>
                        <a:t>77,8</a:t>
                      </a:r>
                    </a:p>
                  </a:txBody>
                  <a:tcPr marL="82945" marR="82945" marT="41471" marB="41471"/>
                </a:tc>
                <a:extLst>
                  <a:ext uri="{0D108BD9-81ED-4DB2-BD59-A6C34878D82A}">
                    <a16:rowId xmlns:a16="http://schemas.microsoft.com/office/drawing/2014/main" val="10004"/>
                  </a:ext>
                </a:extLst>
              </a:tr>
              <a:tr h="513189">
                <a:tc>
                  <a:txBody>
                    <a:bodyPr/>
                    <a:lstStyle/>
                    <a:p>
                      <a:r>
                        <a:rPr lang="da-DK" sz="1900" b="1" dirty="0"/>
                        <a:t>At jeg lærer noget nyt</a:t>
                      </a:r>
                    </a:p>
                  </a:txBody>
                  <a:tcPr marL="82945" marR="82945" marT="41471" marB="41471"/>
                </a:tc>
                <a:tc>
                  <a:txBody>
                    <a:bodyPr/>
                    <a:lstStyle/>
                    <a:p>
                      <a:pPr algn="ctr"/>
                      <a:r>
                        <a:rPr lang="da-DK" sz="1900" b="1" dirty="0"/>
                        <a:t>77,2</a:t>
                      </a:r>
                    </a:p>
                  </a:txBody>
                  <a:tcPr marL="82945" marR="82945" marT="41471" marB="41471"/>
                </a:tc>
                <a:extLst>
                  <a:ext uri="{0D108BD9-81ED-4DB2-BD59-A6C34878D82A}">
                    <a16:rowId xmlns:a16="http://schemas.microsoft.com/office/drawing/2014/main" val="10005"/>
                  </a:ext>
                </a:extLst>
              </a:tr>
              <a:tr h="513189">
                <a:tc>
                  <a:txBody>
                    <a:bodyPr/>
                    <a:lstStyle/>
                    <a:p>
                      <a:r>
                        <a:rPr lang="da-DK" sz="1900" b="1" dirty="0"/>
                        <a:t>At der er tid til at hygge sig</a:t>
                      </a:r>
                    </a:p>
                  </a:txBody>
                  <a:tcPr marL="82945" marR="82945" marT="41471" marB="41471"/>
                </a:tc>
                <a:tc>
                  <a:txBody>
                    <a:bodyPr/>
                    <a:lstStyle/>
                    <a:p>
                      <a:pPr algn="ctr"/>
                      <a:r>
                        <a:rPr lang="da-DK" sz="1900" b="1" dirty="0"/>
                        <a:t>76,1</a:t>
                      </a:r>
                    </a:p>
                  </a:txBody>
                  <a:tcPr marL="82945" marR="82945" marT="41471" marB="41471"/>
                </a:tc>
                <a:extLst>
                  <a:ext uri="{0D108BD9-81ED-4DB2-BD59-A6C34878D82A}">
                    <a16:rowId xmlns:a16="http://schemas.microsoft.com/office/drawing/2014/main" val="10006"/>
                  </a:ext>
                </a:extLst>
              </a:tr>
              <a:tr h="513189">
                <a:tc>
                  <a:txBody>
                    <a:bodyPr/>
                    <a:lstStyle/>
                    <a:p>
                      <a:r>
                        <a:rPr lang="da-DK" sz="1900" b="1" dirty="0"/>
                        <a:t>At lære nye at kende </a:t>
                      </a:r>
                    </a:p>
                  </a:txBody>
                  <a:tcPr marL="82945" marR="82945" marT="41471" marB="41471"/>
                </a:tc>
                <a:tc>
                  <a:txBody>
                    <a:bodyPr/>
                    <a:lstStyle/>
                    <a:p>
                      <a:pPr algn="ctr"/>
                      <a:r>
                        <a:rPr lang="da-DK" sz="1900" b="1" dirty="0"/>
                        <a:t>Drenge</a:t>
                      </a:r>
                      <a:r>
                        <a:rPr lang="da-DK" sz="1900" b="1" baseline="0" dirty="0"/>
                        <a:t> 54 – Piger 64</a:t>
                      </a:r>
                      <a:endParaRPr lang="da-DK" sz="1900" b="1" dirty="0"/>
                    </a:p>
                  </a:txBody>
                  <a:tcPr marL="82945" marR="82945" marT="41471" marB="41471"/>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6648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BE1B2-E2B1-4754-968F-4EE00F3F92BD}"/>
              </a:ext>
            </a:extLst>
          </p:cNvPr>
          <p:cNvSpPr>
            <a:spLocks noGrp="1"/>
          </p:cNvSpPr>
          <p:nvPr>
            <p:ph type="title"/>
          </p:nvPr>
        </p:nvSpPr>
        <p:spPr>
          <a:xfrm>
            <a:off x="640080" y="640081"/>
            <a:ext cx="2752355"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200">
                <a:solidFill>
                  <a:srgbClr val="FFFFFF"/>
                </a:solidFill>
              </a:rPr>
              <a:t>Legemstrene og kulturbærerne er forsvundet…</a:t>
            </a:r>
          </a:p>
        </p:txBody>
      </p:sp>
      <p:pic>
        <p:nvPicPr>
          <p:cNvPr id="5" name="Pladsholder til indhold 4" descr="Et billede, der indeholder person, udendørs, fortov, bygning&#10;&#10;Automatisk genereret beskrivelse">
            <a:extLst>
              <a:ext uri="{FF2B5EF4-FFF2-40B4-BE49-F238E27FC236}">
                <a16:creationId xmlns:a16="http://schemas.microsoft.com/office/drawing/2014/main" id="{492A8DBA-FE55-467F-9D1F-EF846858BB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089" b="3124"/>
          <a:stretch/>
        </p:blipFill>
        <p:spPr>
          <a:xfrm>
            <a:off x="21" y="10"/>
            <a:ext cx="12191980" cy="6857991"/>
          </a:xfrm>
          <a:prstGeom prst="rect">
            <a:avLst/>
          </a:prstGeom>
        </p:spPr>
      </p:pic>
    </p:spTree>
    <p:extLst>
      <p:ext uri="{BB962C8B-B14F-4D97-AF65-F5344CB8AC3E}">
        <p14:creationId xmlns:p14="http://schemas.microsoft.com/office/powerpoint/2010/main" val="2203169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7E19C-2A33-4715-AC5B-DB6DA95D9E48}"/>
              </a:ext>
            </a:extLst>
          </p:cNvPr>
          <p:cNvSpPr>
            <a:spLocks noGrp="1"/>
          </p:cNvSpPr>
          <p:nvPr>
            <p:ph type="title"/>
          </p:nvPr>
        </p:nvSpPr>
        <p:spPr/>
        <p:txBody>
          <a:bodyPr>
            <a:normAutofit/>
          </a:bodyPr>
          <a:lstStyle/>
          <a:p>
            <a:r>
              <a:rPr lang="da-DK" dirty="0"/>
              <a:t>Motivationsfaktorer for deltagelse i faste fritidsaktiviteter i 9.kl (</a:t>
            </a:r>
            <a:r>
              <a:rPr lang="da-DK" dirty="0" err="1"/>
              <a:t>Børnerådet</a:t>
            </a:r>
            <a:r>
              <a:rPr lang="da-DK" dirty="0"/>
              <a:t> 2019)</a:t>
            </a:r>
          </a:p>
        </p:txBody>
      </p:sp>
      <p:graphicFrame>
        <p:nvGraphicFramePr>
          <p:cNvPr id="4" name="Pladsholder til indhold 3">
            <a:extLst>
              <a:ext uri="{FF2B5EF4-FFF2-40B4-BE49-F238E27FC236}">
                <a16:creationId xmlns:a16="http://schemas.microsoft.com/office/drawing/2014/main" id="{86BB3708-230E-4841-9DE4-3BCC1A4E236C}"/>
              </a:ext>
            </a:extLst>
          </p:cNvPr>
          <p:cNvGraphicFramePr>
            <a:graphicFrameLocks noGrp="1"/>
          </p:cNvGraphicFramePr>
          <p:nvPr>
            <p:ph idx="1"/>
          </p:nvPr>
        </p:nvGraphicFramePr>
        <p:xfrm>
          <a:off x="838200" y="1826684"/>
          <a:ext cx="10515600" cy="368469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500207036"/>
                    </a:ext>
                  </a:extLst>
                </a:gridCol>
                <a:gridCol w="5257800">
                  <a:extLst>
                    <a:ext uri="{9D8B030D-6E8A-4147-A177-3AD203B41FA5}">
                      <a16:colId xmlns:a16="http://schemas.microsoft.com/office/drawing/2014/main" val="875708302"/>
                    </a:ext>
                  </a:extLst>
                </a:gridCol>
              </a:tblGrid>
              <a:tr h="494453">
                <a:tc>
                  <a:txBody>
                    <a:bodyPr/>
                    <a:lstStyle/>
                    <a:p>
                      <a:endParaRPr lang="da-DK" sz="2400" dirty="0"/>
                    </a:p>
                  </a:txBody>
                  <a:tcPr marL="121920" marR="121920" marT="60960" marB="60960"/>
                </a:tc>
                <a:tc>
                  <a:txBody>
                    <a:bodyPr/>
                    <a:lstStyle/>
                    <a:p>
                      <a:pPr algn="ctr"/>
                      <a:r>
                        <a:rPr lang="da-DK" sz="2400" dirty="0"/>
                        <a:t>Pct.</a:t>
                      </a:r>
                    </a:p>
                  </a:txBody>
                  <a:tcPr marL="121920" marR="121920" marT="60960" marB="60960"/>
                </a:tc>
                <a:extLst>
                  <a:ext uri="{0D108BD9-81ED-4DB2-BD59-A6C34878D82A}">
                    <a16:rowId xmlns:a16="http://schemas.microsoft.com/office/drawing/2014/main" val="2476809324"/>
                  </a:ext>
                </a:extLst>
              </a:tr>
              <a:tr h="494453">
                <a:tc>
                  <a:txBody>
                    <a:bodyPr/>
                    <a:lstStyle/>
                    <a:p>
                      <a:r>
                        <a:rPr lang="da-DK" sz="2400" dirty="0"/>
                        <a:t>Fordi jeg har lyst</a:t>
                      </a:r>
                    </a:p>
                  </a:txBody>
                  <a:tcPr marL="121920" marR="121920" marT="60960" marB="60960"/>
                </a:tc>
                <a:tc>
                  <a:txBody>
                    <a:bodyPr/>
                    <a:lstStyle/>
                    <a:p>
                      <a:pPr algn="ctr"/>
                      <a:r>
                        <a:rPr lang="da-DK" sz="2400" dirty="0"/>
                        <a:t>97</a:t>
                      </a:r>
                    </a:p>
                  </a:txBody>
                  <a:tcPr marL="121920" marR="121920" marT="60960" marB="60960"/>
                </a:tc>
                <a:extLst>
                  <a:ext uri="{0D108BD9-81ED-4DB2-BD59-A6C34878D82A}">
                    <a16:rowId xmlns:a16="http://schemas.microsoft.com/office/drawing/2014/main" val="2350780641"/>
                  </a:ext>
                </a:extLst>
              </a:tr>
              <a:tr h="494453">
                <a:tc>
                  <a:txBody>
                    <a:bodyPr/>
                    <a:lstStyle/>
                    <a:p>
                      <a:r>
                        <a:rPr lang="da-DK" sz="2400" dirty="0"/>
                        <a:t>Fordi det er sjovt</a:t>
                      </a:r>
                    </a:p>
                  </a:txBody>
                  <a:tcPr marL="121920" marR="121920" marT="60960" marB="60960"/>
                </a:tc>
                <a:tc>
                  <a:txBody>
                    <a:bodyPr/>
                    <a:lstStyle/>
                    <a:p>
                      <a:pPr algn="ctr"/>
                      <a:r>
                        <a:rPr lang="da-DK" sz="2400" dirty="0"/>
                        <a:t>94</a:t>
                      </a:r>
                    </a:p>
                  </a:txBody>
                  <a:tcPr marL="121920" marR="121920" marT="60960" marB="60960"/>
                </a:tc>
                <a:extLst>
                  <a:ext uri="{0D108BD9-81ED-4DB2-BD59-A6C34878D82A}">
                    <a16:rowId xmlns:a16="http://schemas.microsoft.com/office/drawing/2014/main" val="468508837"/>
                  </a:ext>
                </a:extLst>
              </a:tr>
              <a:tr h="494453">
                <a:tc>
                  <a:txBody>
                    <a:bodyPr/>
                    <a:lstStyle/>
                    <a:p>
                      <a:r>
                        <a:rPr lang="da-DK" sz="2400" dirty="0"/>
                        <a:t>For at udvikle mig og blive bedre</a:t>
                      </a:r>
                    </a:p>
                  </a:txBody>
                  <a:tcPr marL="121920" marR="121920" marT="60960" marB="60960"/>
                </a:tc>
                <a:tc>
                  <a:txBody>
                    <a:bodyPr/>
                    <a:lstStyle/>
                    <a:p>
                      <a:pPr algn="ctr"/>
                      <a:r>
                        <a:rPr lang="da-DK" sz="2400" dirty="0"/>
                        <a:t>91</a:t>
                      </a:r>
                    </a:p>
                  </a:txBody>
                  <a:tcPr marL="121920" marR="121920" marT="60960" marB="60960"/>
                </a:tc>
                <a:extLst>
                  <a:ext uri="{0D108BD9-81ED-4DB2-BD59-A6C34878D82A}">
                    <a16:rowId xmlns:a16="http://schemas.microsoft.com/office/drawing/2014/main" val="3267882605"/>
                  </a:ext>
                </a:extLst>
              </a:tr>
              <a:tr h="853440">
                <a:tc>
                  <a:txBody>
                    <a:bodyPr/>
                    <a:lstStyle/>
                    <a:p>
                      <a:r>
                        <a:rPr lang="da-DK" sz="2400" dirty="0"/>
                        <a:t>På grund af sammenholdet og fællesskabet</a:t>
                      </a:r>
                    </a:p>
                  </a:txBody>
                  <a:tcPr marL="121920" marR="121920" marT="60960" marB="60960"/>
                </a:tc>
                <a:tc>
                  <a:txBody>
                    <a:bodyPr/>
                    <a:lstStyle/>
                    <a:p>
                      <a:pPr algn="ctr"/>
                      <a:r>
                        <a:rPr lang="da-DK" sz="2400" dirty="0"/>
                        <a:t>81</a:t>
                      </a:r>
                    </a:p>
                  </a:txBody>
                  <a:tcPr marL="121920" marR="121920" marT="60960" marB="60960"/>
                </a:tc>
                <a:extLst>
                  <a:ext uri="{0D108BD9-81ED-4DB2-BD59-A6C34878D82A}">
                    <a16:rowId xmlns:a16="http://schemas.microsoft.com/office/drawing/2014/main" val="1625621438"/>
                  </a:ext>
                </a:extLst>
              </a:tr>
              <a:tr h="853440">
                <a:tc>
                  <a:txBody>
                    <a:bodyPr/>
                    <a:lstStyle/>
                    <a:p>
                      <a:r>
                        <a:rPr lang="da-DK" sz="2400" dirty="0"/>
                        <a:t>Fordi jeg oplever det som et frirum i hverdagen</a:t>
                      </a:r>
                    </a:p>
                  </a:txBody>
                  <a:tcPr marL="121920" marR="121920" marT="60960" marB="60960"/>
                </a:tc>
                <a:tc>
                  <a:txBody>
                    <a:bodyPr/>
                    <a:lstStyle/>
                    <a:p>
                      <a:pPr algn="ctr"/>
                      <a:r>
                        <a:rPr lang="da-DK" sz="2400" dirty="0"/>
                        <a:t>80</a:t>
                      </a:r>
                    </a:p>
                  </a:txBody>
                  <a:tcPr marL="121920" marR="121920" marT="60960" marB="60960"/>
                </a:tc>
                <a:extLst>
                  <a:ext uri="{0D108BD9-81ED-4DB2-BD59-A6C34878D82A}">
                    <a16:rowId xmlns:a16="http://schemas.microsoft.com/office/drawing/2014/main" val="920361297"/>
                  </a:ext>
                </a:extLst>
              </a:tr>
            </a:tbl>
          </a:graphicData>
        </a:graphic>
      </p:graphicFrame>
    </p:spTree>
    <p:extLst>
      <p:ext uri="{BB962C8B-B14F-4D97-AF65-F5344CB8AC3E}">
        <p14:creationId xmlns:p14="http://schemas.microsoft.com/office/powerpoint/2010/main" val="4058628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2906B3FE-B916-42A9-B982-490D5A539FEE}"/>
              </a:ext>
            </a:extLst>
          </p:cNvPr>
          <p:cNvSpPr>
            <a:spLocks noGrp="1"/>
          </p:cNvSpPr>
          <p:nvPr>
            <p:ph type="title"/>
          </p:nvPr>
        </p:nvSpPr>
        <p:spPr>
          <a:xfrm>
            <a:off x="2137025" y="228985"/>
            <a:ext cx="8152696" cy="990824"/>
          </a:xfrm>
        </p:spPr>
        <p:txBody>
          <a:bodyPr rtlCol="0">
            <a:normAutofit/>
          </a:bodyPr>
          <a:lstStyle/>
          <a:p>
            <a:pPr defTabSz="457193">
              <a:defRPr/>
            </a:pPr>
            <a:r>
              <a:rPr lang="da-DK" altLang="da-DK" sz="3600"/>
              <a:t>Hvad er knapt så vigtigt….?</a:t>
            </a:r>
          </a:p>
        </p:txBody>
      </p:sp>
      <p:graphicFrame>
        <p:nvGraphicFramePr>
          <p:cNvPr id="4" name="Pladsholder til indhold 3">
            <a:extLst>
              <a:ext uri="{FF2B5EF4-FFF2-40B4-BE49-F238E27FC236}">
                <a16:creationId xmlns:a16="http://schemas.microsoft.com/office/drawing/2014/main" id="{7ABCF16A-9AD7-432D-ADD6-013E7008BD87}"/>
              </a:ext>
            </a:extLst>
          </p:cNvPr>
          <p:cNvGraphicFramePr>
            <a:graphicFrameLocks noGrp="1"/>
          </p:cNvGraphicFramePr>
          <p:nvPr>
            <p:ph idx="1"/>
          </p:nvPr>
        </p:nvGraphicFramePr>
        <p:xfrm>
          <a:off x="2959352" y="1447353"/>
          <a:ext cx="6990496" cy="5096695"/>
        </p:xfrm>
        <a:graphic>
          <a:graphicData uri="http://schemas.openxmlformats.org/drawingml/2006/table">
            <a:tbl>
              <a:tblPr firstRow="1" bandRow="1">
                <a:tableStyleId>{5C22544A-7EE6-4342-B048-85BDC9FD1C3A}</a:tableStyleId>
              </a:tblPr>
              <a:tblGrid>
                <a:gridCol w="3495248">
                  <a:extLst>
                    <a:ext uri="{9D8B030D-6E8A-4147-A177-3AD203B41FA5}">
                      <a16:colId xmlns:a16="http://schemas.microsoft.com/office/drawing/2014/main" val="20000"/>
                    </a:ext>
                  </a:extLst>
                </a:gridCol>
                <a:gridCol w="3495248">
                  <a:extLst>
                    <a:ext uri="{9D8B030D-6E8A-4147-A177-3AD203B41FA5}">
                      <a16:colId xmlns:a16="http://schemas.microsoft.com/office/drawing/2014/main" val="20001"/>
                    </a:ext>
                  </a:extLst>
                </a:gridCol>
              </a:tblGrid>
              <a:tr h="585887">
                <a:tc>
                  <a:txBody>
                    <a:bodyPr/>
                    <a:lstStyle/>
                    <a:p>
                      <a:endParaRPr lang="da-DK" sz="2500" dirty="0"/>
                    </a:p>
                  </a:txBody>
                  <a:tcPr marL="82933" marR="82933" marT="41477" marB="41477"/>
                </a:tc>
                <a:tc>
                  <a:txBody>
                    <a:bodyPr/>
                    <a:lstStyle/>
                    <a:p>
                      <a:pPr algn="ctr"/>
                      <a:r>
                        <a:rPr lang="da-DK" sz="2500" dirty="0"/>
                        <a:t>Pct.</a:t>
                      </a:r>
                    </a:p>
                  </a:txBody>
                  <a:tcPr marL="82933" marR="82933" marT="41477" marB="41477"/>
                </a:tc>
                <a:extLst>
                  <a:ext uri="{0D108BD9-81ED-4DB2-BD59-A6C34878D82A}">
                    <a16:rowId xmlns:a16="http://schemas.microsoft.com/office/drawing/2014/main" val="10000"/>
                  </a:ext>
                </a:extLst>
              </a:tr>
              <a:tr h="1244357">
                <a:tc>
                  <a:txBody>
                    <a:bodyPr/>
                    <a:lstStyle/>
                    <a:p>
                      <a:r>
                        <a:rPr lang="da-DK" sz="2500" dirty="0"/>
                        <a:t>At træner</a:t>
                      </a:r>
                      <a:r>
                        <a:rPr lang="da-DK" sz="2500" baseline="0" dirty="0"/>
                        <a:t>e/instruktører </a:t>
                      </a:r>
                      <a:r>
                        <a:rPr lang="da-DK" sz="2500" dirty="0"/>
                        <a:t>er unge</a:t>
                      </a:r>
                    </a:p>
                  </a:txBody>
                  <a:tcPr marL="82933" marR="82933" marT="41477" marB="41477"/>
                </a:tc>
                <a:tc>
                  <a:txBody>
                    <a:bodyPr/>
                    <a:lstStyle/>
                    <a:p>
                      <a:pPr algn="ctr"/>
                      <a:r>
                        <a:rPr lang="da-DK" sz="2500" dirty="0"/>
                        <a:t>14,7 </a:t>
                      </a:r>
                    </a:p>
                  </a:txBody>
                  <a:tcPr marL="82933" marR="82933" marT="41477" marB="41477"/>
                </a:tc>
                <a:extLst>
                  <a:ext uri="{0D108BD9-81ED-4DB2-BD59-A6C34878D82A}">
                    <a16:rowId xmlns:a16="http://schemas.microsoft.com/office/drawing/2014/main" val="10001"/>
                  </a:ext>
                </a:extLst>
              </a:tr>
              <a:tr h="1088817">
                <a:tc>
                  <a:txBody>
                    <a:bodyPr/>
                    <a:lstStyle/>
                    <a:p>
                      <a:r>
                        <a:rPr lang="da-DK" sz="2500" dirty="0"/>
                        <a:t>At mødetiderne er fleksible</a:t>
                      </a:r>
                    </a:p>
                  </a:txBody>
                  <a:tcPr marL="82933" marR="82933" marT="41477" marB="41477"/>
                </a:tc>
                <a:tc>
                  <a:txBody>
                    <a:bodyPr/>
                    <a:lstStyle/>
                    <a:p>
                      <a:pPr algn="ctr"/>
                      <a:r>
                        <a:rPr lang="da-DK" sz="2500" dirty="0"/>
                        <a:t>17,3</a:t>
                      </a:r>
                    </a:p>
                  </a:txBody>
                  <a:tcPr marL="82933" marR="82933" marT="41477" marB="41477"/>
                </a:tc>
                <a:extLst>
                  <a:ext uri="{0D108BD9-81ED-4DB2-BD59-A6C34878D82A}">
                    <a16:rowId xmlns:a16="http://schemas.microsoft.com/office/drawing/2014/main" val="10002"/>
                  </a:ext>
                </a:extLst>
              </a:tr>
              <a:tr h="1088817">
                <a:tc>
                  <a:txBody>
                    <a:bodyPr/>
                    <a:lstStyle/>
                    <a:p>
                      <a:r>
                        <a:rPr lang="da-DK" sz="2500" dirty="0"/>
                        <a:t>At det ikke er for dyrt</a:t>
                      </a:r>
                    </a:p>
                  </a:txBody>
                  <a:tcPr marL="82933" marR="82933" marT="41477" marB="41477"/>
                </a:tc>
                <a:tc>
                  <a:txBody>
                    <a:bodyPr/>
                    <a:lstStyle/>
                    <a:p>
                      <a:pPr algn="ctr"/>
                      <a:r>
                        <a:rPr lang="da-DK" sz="2500" dirty="0"/>
                        <a:t>23,5</a:t>
                      </a:r>
                    </a:p>
                  </a:txBody>
                  <a:tcPr marL="82933" marR="82933" marT="41477" marB="41477"/>
                </a:tc>
                <a:extLst>
                  <a:ext uri="{0D108BD9-81ED-4DB2-BD59-A6C34878D82A}">
                    <a16:rowId xmlns:a16="http://schemas.microsoft.com/office/drawing/2014/main" val="10003"/>
                  </a:ext>
                </a:extLst>
              </a:tr>
              <a:tr h="1088817">
                <a:tc>
                  <a:txBody>
                    <a:bodyPr/>
                    <a:lstStyle/>
                    <a:p>
                      <a:r>
                        <a:rPr lang="da-DK" sz="2500" dirty="0"/>
                        <a:t>At det er tæt på hvor jeg bor</a:t>
                      </a:r>
                    </a:p>
                  </a:txBody>
                  <a:tcPr marL="82933" marR="82933" marT="41477" marB="41477"/>
                </a:tc>
                <a:tc>
                  <a:txBody>
                    <a:bodyPr/>
                    <a:lstStyle/>
                    <a:p>
                      <a:pPr algn="ctr"/>
                      <a:r>
                        <a:rPr lang="da-DK" sz="2500" dirty="0"/>
                        <a:t>35,1</a:t>
                      </a:r>
                    </a:p>
                  </a:txBody>
                  <a:tcPr marL="82933" marR="82933" marT="41477" marB="41477"/>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90510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8031C-44BC-4749-ABA9-E88E76FD62CC}"/>
              </a:ext>
            </a:extLst>
          </p:cNvPr>
          <p:cNvSpPr>
            <a:spLocks noGrp="1"/>
          </p:cNvSpPr>
          <p:nvPr>
            <p:ph type="title"/>
          </p:nvPr>
        </p:nvSpPr>
        <p:spPr/>
        <p:txBody>
          <a:bodyPr rtlCol="0">
            <a:normAutofit/>
          </a:bodyPr>
          <a:lstStyle/>
          <a:p>
            <a:pPr algn="ctr" defTabSz="457193">
              <a:defRPr/>
            </a:pPr>
            <a:r>
              <a:rPr lang="da-DK" sz="3600" dirty="0"/>
              <a:t>Alder spiller ingen rolle!</a:t>
            </a:r>
          </a:p>
        </p:txBody>
      </p:sp>
      <p:pic>
        <p:nvPicPr>
          <p:cNvPr id="56323" name="Pladsholder til indhold 5">
            <a:extLst>
              <a:ext uri="{FF2B5EF4-FFF2-40B4-BE49-F238E27FC236}">
                <a16:creationId xmlns:a16="http://schemas.microsoft.com/office/drawing/2014/main" id="{A35902AF-A2EE-4F55-A9B4-2FD4FB2314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2705" y="2315765"/>
            <a:ext cx="6348187" cy="3570135"/>
          </a:xfrm>
        </p:spPr>
      </p:pic>
      <p:sp>
        <p:nvSpPr>
          <p:cNvPr id="50180" name="Pladsholder til sidefod 3">
            <a:extLst>
              <a:ext uri="{FF2B5EF4-FFF2-40B4-BE49-F238E27FC236}">
                <a16:creationId xmlns:a16="http://schemas.microsoft.com/office/drawing/2014/main" id="{5F533F7D-F4A9-44D9-A016-554FD85BD083}"/>
              </a:ext>
            </a:extLst>
          </p:cNvPr>
          <p:cNvSpPr>
            <a:spLocks noGrp="1" noChangeArrowheads="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defRPr/>
            </a:pPr>
            <a:r>
              <a:rPr lang="en-US" altLang="da-DK"/>
              <a:t>Center for Ungdomstudier (CUR)</a:t>
            </a:r>
          </a:p>
        </p:txBody>
      </p:sp>
    </p:spTree>
    <p:extLst>
      <p:ext uri="{BB962C8B-B14F-4D97-AF65-F5344CB8AC3E}">
        <p14:creationId xmlns:p14="http://schemas.microsoft.com/office/powerpoint/2010/main" val="1464521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FACD7992-21A0-49A9-BBEA-98DA34D1E2F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da-DK" sz="2000" b="1" kern="1200" dirty="0" err="1">
                <a:solidFill>
                  <a:srgbClr val="FFFFFF"/>
                </a:solidFill>
                <a:latin typeface="+mj-lt"/>
                <a:ea typeface="+mj-ea"/>
                <a:cs typeface="+mj-cs"/>
              </a:rPr>
              <a:t>Erhvervsarbejde</a:t>
            </a:r>
            <a:r>
              <a:rPr lang="en-US" altLang="da-DK" sz="2000" b="1" kern="1200" dirty="0">
                <a:solidFill>
                  <a:srgbClr val="FFFFFF"/>
                </a:solidFill>
                <a:latin typeface="+mj-lt"/>
                <a:ea typeface="+mj-ea"/>
                <a:cs typeface="+mj-cs"/>
              </a:rPr>
              <a:t> </a:t>
            </a:r>
            <a:r>
              <a:rPr lang="en-US" altLang="da-DK" sz="2000" b="1" kern="1200" dirty="0" err="1">
                <a:solidFill>
                  <a:srgbClr val="FFFFFF"/>
                </a:solidFill>
                <a:latin typeface="+mj-lt"/>
                <a:ea typeface="+mj-ea"/>
                <a:cs typeface="+mj-cs"/>
              </a:rPr>
              <a:t>er</a:t>
            </a:r>
            <a:r>
              <a:rPr lang="en-US" altLang="da-DK" sz="2000" b="1" kern="1200" dirty="0">
                <a:solidFill>
                  <a:srgbClr val="FFFFFF"/>
                </a:solidFill>
                <a:latin typeface="+mj-lt"/>
                <a:ea typeface="+mj-ea"/>
                <a:cs typeface="+mj-cs"/>
              </a:rPr>
              <a:t> den </a:t>
            </a:r>
            <a:r>
              <a:rPr lang="en-US" altLang="da-DK" sz="2000" b="1" kern="1200" dirty="0" err="1">
                <a:solidFill>
                  <a:srgbClr val="FFFFFF"/>
                </a:solidFill>
                <a:latin typeface="+mj-lt"/>
                <a:ea typeface="+mj-ea"/>
                <a:cs typeface="+mj-cs"/>
              </a:rPr>
              <a:t>primære</a:t>
            </a:r>
            <a:r>
              <a:rPr lang="en-US" altLang="da-DK" sz="2000" b="1" kern="1200" dirty="0">
                <a:solidFill>
                  <a:srgbClr val="FFFFFF"/>
                </a:solidFill>
                <a:latin typeface="+mj-lt"/>
                <a:ea typeface="+mj-ea"/>
                <a:cs typeface="+mj-cs"/>
              </a:rPr>
              <a:t> </a:t>
            </a:r>
            <a:r>
              <a:rPr lang="en-US" altLang="da-DK" sz="2000" b="1" kern="1200" dirty="0" err="1">
                <a:solidFill>
                  <a:srgbClr val="FFFFFF"/>
                </a:solidFill>
                <a:latin typeface="+mj-lt"/>
                <a:ea typeface="+mj-ea"/>
                <a:cs typeface="+mj-cs"/>
              </a:rPr>
              <a:t>fritidsaktivitet</a:t>
            </a:r>
            <a:r>
              <a:rPr lang="en-US" altLang="da-DK" sz="2000" b="1" dirty="0">
                <a:solidFill>
                  <a:srgbClr val="FFFFFF"/>
                </a:solidFill>
              </a:rPr>
              <a:t> </a:t>
            </a:r>
            <a:r>
              <a:rPr lang="en-US" altLang="da-DK" sz="2000" b="1" dirty="0" err="1">
                <a:solidFill>
                  <a:srgbClr val="FFFFFF"/>
                </a:solidFill>
              </a:rPr>
              <a:t>på</a:t>
            </a:r>
            <a:r>
              <a:rPr lang="en-US" altLang="da-DK" sz="2000" b="1" dirty="0">
                <a:solidFill>
                  <a:srgbClr val="FFFFFF"/>
                </a:solidFill>
              </a:rPr>
              <a:t> </a:t>
            </a:r>
            <a:r>
              <a:rPr lang="en-US" altLang="da-DK" sz="2000" b="1" dirty="0" err="1">
                <a:solidFill>
                  <a:srgbClr val="FFFFFF"/>
                </a:solidFill>
              </a:rPr>
              <a:t>ungdomsuddan-nelserne</a:t>
            </a:r>
            <a:endParaRPr lang="en-US" altLang="da-DK" sz="2000" b="1" kern="1200" dirty="0">
              <a:solidFill>
                <a:srgbClr val="FFFFFF"/>
              </a:solidFill>
              <a:latin typeface="+mj-lt"/>
              <a:ea typeface="+mj-ea"/>
              <a:cs typeface="+mj-cs"/>
            </a:endParaRPr>
          </a:p>
        </p:txBody>
      </p:sp>
      <p:graphicFrame>
        <p:nvGraphicFramePr>
          <p:cNvPr id="5" name="Pladsholder til indhold 4">
            <a:extLst>
              <a:ext uri="{FF2B5EF4-FFF2-40B4-BE49-F238E27FC236}">
                <a16:creationId xmlns:a16="http://schemas.microsoft.com/office/drawing/2014/main" id="{21A05DC4-9DA2-44E6-9AC7-23092133755C}"/>
              </a:ext>
            </a:extLst>
          </p:cNvPr>
          <p:cNvGraphicFramePr>
            <a:graphicFrameLocks noGrp="1"/>
          </p:cNvGraphicFramePr>
          <p:nvPr>
            <p:ph idx="1"/>
          </p:nvPr>
        </p:nvGraphicFramePr>
        <p:xfrm>
          <a:off x="4592387" y="961812"/>
          <a:ext cx="6080626" cy="4930993"/>
        </p:xfrm>
        <a:graphic>
          <a:graphicData uri="http://schemas.openxmlformats.org/drawingml/2006/table">
            <a:tbl>
              <a:tblPr firstRow="1" bandRow="1">
                <a:tableStyleId>{8EC20E35-A176-4012-BC5E-935CFFF8708E}</a:tableStyleId>
              </a:tblPr>
              <a:tblGrid>
                <a:gridCol w="3212699">
                  <a:extLst>
                    <a:ext uri="{9D8B030D-6E8A-4147-A177-3AD203B41FA5}">
                      <a16:colId xmlns:a16="http://schemas.microsoft.com/office/drawing/2014/main" val="20000"/>
                    </a:ext>
                  </a:extLst>
                </a:gridCol>
                <a:gridCol w="2867927">
                  <a:extLst>
                    <a:ext uri="{9D8B030D-6E8A-4147-A177-3AD203B41FA5}">
                      <a16:colId xmlns:a16="http://schemas.microsoft.com/office/drawing/2014/main" val="20001"/>
                    </a:ext>
                  </a:extLst>
                </a:gridCol>
              </a:tblGrid>
              <a:tr h="312370">
                <a:tc>
                  <a:txBody>
                    <a:bodyPr/>
                    <a:lstStyle/>
                    <a:p>
                      <a:r>
                        <a:rPr lang="da-DK" sz="1400"/>
                        <a:t>Aktivitet </a:t>
                      </a:r>
                    </a:p>
                  </a:txBody>
                  <a:tcPr marL="69937" marR="69937" marT="34972" marB="34972"/>
                </a:tc>
                <a:tc>
                  <a:txBody>
                    <a:bodyPr/>
                    <a:lstStyle/>
                    <a:p>
                      <a:pPr algn="ctr"/>
                      <a:r>
                        <a:rPr lang="da-DK" sz="1400"/>
                        <a:t>Min én gang</a:t>
                      </a:r>
                      <a:r>
                        <a:rPr lang="da-DK" sz="1400" baseline="0"/>
                        <a:t> om ugen</a:t>
                      </a:r>
                      <a:endParaRPr lang="da-DK" sz="1400"/>
                    </a:p>
                  </a:txBody>
                  <a:tcPr marL="69937" marR="69937" marT="34972" marB="34972"/>
                </a:tc>
                <a:extLst>
                  <a:ext uri="{0D108BD9-81ED-4DB2-BD59-A6C34878D82A}">
                    <a16:rowId xmlns:a16="http://schemas.microsoft.com/office/drawing/2014/main" val="10000"/>
                  </a:ext>
                </a:extLst>
              </a:tr>
              <a:tr h="371497">
                <a:tc>
                  <a:txBody>
                    <a:bodyPr/>
                    <a:lstStyle/>
                    <a:p>
                      <a:r>
                        <a:rPr lang="da-DK" sz="1700"/>
                        <a:t>Foreningsidræt</a:t>
                      </a:r>
                    </a:p>
                  </a:txBody>
                  <a:tcPr marL="69937" marR="69937" marT="34972" marB="34972"/>
                </a:tc>
                <a:tc>
                  <a:txBody>
                    <a:bodyPr/>
                    <a:lstStyle/>
                    <a:p>
                      <a:pPr algn="ctr"/>
                      <a:r>
                        <a:rPr lang="da-DK" sz="1700" dirty="0"/>
                        <a:t>37,1 pct.</a:t>
                      </a:r>
                    </a:p>
                  </a:txBody>
                  <a:tcPr marL="69937" marR="69937" marT="34972" marB="34972"/>
                </a:tc>
                <a:extLst>
                  <a:ext uri="{0D108BD9-81ED-4DB2-BD59-A6C34878D82A}">
                    <a16:rowId xmlns:a16="http://schemas.microsoft.com/office/drawing/2014/main" val="10001"/>
                  </a:ext>
                </a:extLst>
              </a:tr>
              <a:tr h="424713">
                <a:tc>
                  <a:txBody>
                    <a:bodyPr/>
                    <a:lstStyle/>
                    <a:p>
                      <a:endParaRPr lang="da-DK" sz="1700"/>
                    </a:p>
                  </a:txBody>
                  <a:tcPr marL="69937" marR="69937" marT="34972" marB="34972"/>
                </a:tc>
                <a:tc>
                  <a:txBody>
                    <a:bodyPr/>
                    <a:lstStyle/>
                    <a:p>
                      <a:pPr algn="ctr"/>
                      <a:endParaRPr lang="da-DK" sz="1700"/>
                    </a:p>
                  </a:txBody>
                  <a:tcPr marL="69937" marR="69937" marT="34972" marB="34972"/>
                </a:tc>
                <a:extLst>
                  <a:ext uri="{0D108BD9-81ED-4DB2-BD59-A6C34878D82A}">
                    <a16:rowId xmlns:a16="http://schemas.microsoft.com/office/drawing/2014/main" val="10002"/>
                  </a:ext>
                </a:extLst>
              </a:tr>
              <a:tr h="371497">
                <a:tc>
                  <a:txBody>
                    <a:bodyPr/>
                    <a:lstStyle/>
                    <a:p>
                      <a:r>
                        <a:rPr lang="da-DK" sz="1700"/>
                        <a:t>Selvorganiseret idræt</a:t>
                      </a:r>
                    </a:p>
                  </a:txBody>
                  <a:tcPr marL="69937" marR="69937" marT="34972" marB="34972"/>
                </a:tc>
                <a:tc>
                  <a:txBody>
                    <a:bodyPr/>
                    <a:lstStyle/>
                    <a:p>
                      <a:pPr algn="ctr"/>
                      <a:r>
                        <a:rPr lang="da-DK" sz="1700"/>
                        <a:t>60,8</a:t>
                      </a:r>
                      <a:r>
                        <a:rPr lang="da-DK" sz="1700" baseline="0"/>
                        <a:t> pct</a:t>
                      </a:r>
                      <a:endParaRPr lang="da-DK" sz="1700"/>
                    </a:p>
                  </a:txBody>
                  <a:tcPr marL="69937" marR="69937" marT="34972" marB="34972"/>
                </a:tc>
                <a:extLst>
                  <a:ext uri="{0D108BD9-81ED-4DB2-BD59-A6C34878D82A}">
                    <a16:rowId xmlns:a16="http://schemas.microsoft.com/office/drawing/2014/main" val="10003"/>
                  </a:ext>
                </a:extLst>
              </a:tr>
              <a:tr h="424713">
                <a:tc>
                  <a:txBody>
                    <a:bodyPr/>
                    <a:lstStyle/>
                    <a:p>
                      <a:endParaRPr lang="da-DK" sz="1700"/>
                    </a:p>
                  </a:txBody>
                  <a:tcPr marL="69937" marR="69937" marT="34972" marB="34972"/>
                </a:tc>
                <a:tc>
                  <a:txBody>
                    <a:bodyPr/>
                    <a:lstStyle/>
                    <a:p>
                      <a:pPr algn="ctr"/>
                      <a:endParaRPr lang="da-DK" sz="1700"/>
                    </a:p>
                  </a:txBody>
                  <a:tcPr marL="69937" marR="69937" marT="34972" marB="34972"/>
                </a:tc>
                <a:extLst>
                  <a:ext uri="{0D108BD9-81ED-4DB2-BD59-A6C34878D82A}">
                    <a16:rowId xmlns:a16="http://schemas.microsoft.com/office/drawing/2014/main" val="10004"/>
                  </a:ext>
                </a:extLst>
              </a:tr>
              <a:tr h="371497">
                <a:tc>
                  <a:txBody>
                    <a:bodyPr/>
                    <a:lstStyle/>
                    <a:p>
                      <a:r>
                        <a:rPr lang="da-DK" sz="1700"/>
                        <a:t>Sociale medier</a:t>
                      </a:r>
                    </a:p>
                  </a:txBody>
                  <a:tcPr marL="69937" marR="69937" marT="34972" marB="34972"/>
                </a:tc>
                <a:tc>
                  <a:txBody>
                    <a:bodyPr/>
                    <a:lstStyle/>
                    <a:p>
                      <a:pPr algn="ctr"/>
                      <a:r>
                        <a:rPr lang="da-DK" sz="1700"/>
                        <a:t>100 pct.</a:t>
                      </a:r>
                    </a:p>
                  </a:txBody>
                  <a:tcPr marL="69937" marR="69937" marT="34972" marB="34972"/>
                </a:tc>
                <a:extLst>
                  <a:ext uri="{0D108BD9-81ED-4DB2-BD59-A6C34878D82A}">
                    <a16:rowId xmlns:a16="http://schemas.microsoft.com/office/drawing/2014/main" val="10005"/>
                  </a:ext>
                </a:extLst>
              </a:tr>
              <a:tr h="424713">
                <a:tc>
                  <a:txBody>
                    <a:bodyPr/>
                    <a:lstStyle/>
                    <a:p>
                      <a:endParaRPr lang="da-DK" sz="1700"/>
                    </a:p>
                  </a:txBody>
                  <a:tcPr marL="69937" marR="69937" marT="34972" marB="34972"/>
                </a:tc>
                <a:tc>
                  <a:txBody>
                    <a:bodyPr/>
                    <a:lstStyle/>
                    <a:p>
                      <a:pPr algn="ctr"/>
                      <a:endParaRPr lang="da-DK" sz="1700"/>
                    </a:p>
                  </a:txBody>
                  <a:tcPr marL="69937" marR="69937" marT="34972" marB="34972"/>
                </a:tc>
                <a:extLst>
                  <a:ext uri="{0D108BD9-81ED-4DB2-BD59-A6C34878D82A}">
                    <a16:rowId xmlns:a16="http://schemas.microsoft.com/office/drawing/2014/main" val="10006"/>
                  </a:ext>
                </a:extLst>
              </a:tr>
              <a:tr h="637573">
                <a:tc>
                  <a:txBody>
                    <a:bodyPr/>
                    <a:lstStyle/>
                    <a:p>
                      <a:r>
                        <a:rPr lang="da-DK" sz="1700"/>
                        <a:t>Kreative</a:t>
                      </a:r>
                      <a:r>
                        <a:rPr lang="da-DK" sz="1700" baseline="0"/>
                        <a:t> aktiviteter/musik/male/dans</a:t>
                      </a:r>
                      <a:endParaRPr lang="da-DK" sz="1700"/>
                    </a:p>
                  </a:txBody>
                  <a:tcPr marL="69937" marR="69937" marT="34972" marB="34972"/>
                </a:tc>
                <a:tc>
                  <a:txBody>
                    <a:bodyPr/>
                    <a:lstStyle/>
                    <a:p>
                      <a:pPr algn="ctr"/>
                      <a:r>
                        <a:rPr lang="da-DK" sz="1700"/>
                        <a:t>23,5 pct</a:t>
                      </a:r>
                    </a:p>
                  </a:txBody>
                  <a:tcPr marL="69937" marR="69937" marT="34972" marB="34972"/>
                </a:tc>
                <a:extLst>
                  <a:ext uri="{0D108BD9-81ED-4DB2-BD59-A6C34878D82A}">
                    <a16:rowId xmlns:a16="http://schemas.microsoft.com/office/drawing/2014/main" val="10007"/>
                  </a:ext>
                </a:extLst>
              </a:tr>
              <a:tr h="424713">
                <a:tc>
                  <a:txBody>
                    <a:bodyPr/>
                    <a:lstStyle/>
                    <a:p>
                      <a:endParaRPr lang="da-DK" sz="1700"/>
                    </a:p>
                  </a:txBody>
                  <a:tcPr marL="69937" marR="69937" marT="34972" marB="34972"/>
                </a:tc>
                <a:tc>
                  <a:txBody>
                    <a:bodyPr/>
                    <a:lstStyle/>
                    <a:p>
                      <a:pPr algn="ctr"/>
                      <a:endParaRPr lang="da-DK" sz="1700"/>
                    </a:p>
                  </a:txBody>
                  <a:tcPr marL="69937" marR="69937" marT="34972" marB="34972"/>
                </a:tc>
                <a:extLst>
                  <a:ext uri="{0D108BD9-81ED-4DB2-BD59-A6C34878D82A}">
                    <a16:rowId xmlns:a16="http://schemas.microsoft.com/office/drawing/2014/main" val="10008"/>
                  </a:ext>
                </a:extLst>
              </a:tr>
              <a:tr h="371497">
                <a:tc>
                  <a:txBody>
                    <a:bodyPr/>
                    <a:lstStyle/>
                    <a:p>
                      <a:r>
                        <a:rPr lang="da-DK" sz="1700"/>
                        <a:t>Frivilligt</a:t>
                      </a:r>
                      <a:r>
                        <a:rPr lang="da-DK" sz="1700" baseline="0"/>
                        <a:t> arbejde</a:t>
                      </a:r>
                      <a:endParaRPr lang="da-DK" sz="1700"/>
                    </a:p>
                  </a:txBody>
                  <a:tcPr marL="69937" marR="69937" marT="34972" marB="34972"/>
                </a:tc>
                <a:tc>
                  <a:txBody>
                    <a:bodyPr/>
                    <a:lstStyle/>
                    <a:p>
                      <a:pPr algn="ctr"/>
                      <a:r>
                        <a:rPr lang="da-DK" sz="1700"/>
                        <a:t>20,7 pct</a:t>
                      </a:r>
                    </a:p>
                  </a:txBody>
                  <a:tcPr marL="69937" marR="69937" marT="34972" marB="34972"/>
                </a:tc>
                <a:extLst>
                  <a:ext uri="{0D108BD9-81ED-4DB2-BD59-A6C34878D82A}">
                    <a16:rowId xmlns:a16="http://schemas.microsoft.com/office/drawing/2014/main" val="10009"/>
                  </a:ext>
                </a:extLst>
              </a:tr>
              <a:tr h="424713">
                <a:tc>
                  <a:txBody>
                    <a:bodyPr/>
                    <a:lstStyle/>
                    <a:p>
                      <a:endParaRPr lang="da-DK" sz="1700">
                        <a:solidFill>
                          <a:srgbClr val="FF0000"/>
                        </a:solidFill>
                      </a:endParaRPr>
                    </a:p>
                  </a:txBody>
                  <a:tcPr marL="69937" marR="69937" marT="34972" marB="34972"/>
                </a:tc>
                <a:tc>
                  <a:txBody>
                    <a:bodyPr/>
                    <a:lstStyle/>
                    <a:p>
                      <a:pPr algn="ctr"/>
                      <a:endParaRPr lang="da-DK" sz="1700">
                        <a:solidFill>
                          <a:srgbClr val="FF0000"/>
                        </a:solidFill>
                      </a:endParaRPr>
                    </a:p>
                  </a:txBody>
                  <a:tcPr marL="69937" marR="69937" marT="34972" marB="34972"/>
                </a:tc>
                <a:extLst>
                  <a:ext uri="{0D108BD9-81ED-4DB2-BD59-A6C34878D82A}">
                    <a16:rowId xmlns:a16="http://schemas.microsoft.com/office/drawing/2014/main" val="10010"/>
                  </a:ext>
                </a:extLst>
              </a:tr>
              <a:tr h="371497">
                <a:tc>
                  <a:txBody>
                    <a:bodyPr/>
                    <a:lstStyle/>
                    <a:p>
                      <a:r>
                        <a:rPr lang="da-DK" sz="1700"/>
                        <a:t>Erhvervsarbejde</a:t>
                      </a:r>
                      <a:endParaRPr lang="da-DK" sz="1700">
                        <a:solidFill>
                          <a:srgbClr val="FF0000"/>
                        </a:solidFill>
                      </a:endParaRPr>
                    </a:p>
                  </a:txBody>
                  <a:tcPr marL="69937" marR="69937" marT="34972" marB="34972"/>
                </a:tc>
                <a:tc>
                  <a:txBody>
                    <a:bodyPr/>
                    <a:lstStyle/>
                    <a:p>
                      <a:pPr algn="ctr"/>
                      <a:r>
                        <a:rPr lang="da-DK" sz="1700" dirty="0"/>
                        <a:t>65,2 pct.</a:t>
                      </a:r>
                      <a:endParaRPr lang="da-DK" sz="1700" dirty="0">
                        <a:solidFill>
                          <a:srgbClr val="FF0000"/>
                        </a:solidFill>
                      </a:endParaRPr>
                    </a:p>
                  </a:txBody>
                  <a:tcPr marL="69937" marR="69937" marT="34972" marB="34972"/>
                </a:tc>
                <a:extLst>
                  <a:ext uri="{0D108BD9-81ED-4DB2-BD59-A6C34878D82A}">
                    <a16:rowId xmlns:a16="http://schemas.microsoft.com/office/drawing/2014/main" val="10011"/>
                  </a:ext>
                </a:extLst>
              </a:tr>
            </a:tbl>
          </a:graphicData>
        </a:graphic>
      </p:graphicFrame>
      <p:sp>
        <p:nvSpPr>
          <p:cNvPr id="50220" name="Pladsholder til sidefod 3">
            <a:extLst>
              <a:ext uri="{FF2B5EF4-FFF2-40B4-BE49-F238E27FC236}">
                <a16:creationId xmlns:a16="http://schemas.microsoft.com/office/drawing/2014/main" id="{12C5C6A7-6959-4095-95B7-A3093AA58FE1}"/>
              </a:ext>
            </a:extLst>
          </p:cNvPr>
          <p:cNvSpPr>
            <a:spLocks noGrp="1"/>
          </p:cNvSpPr>
          <p:nvPr>
            <p:ph type="ftr" sz="quarter" idx="11"/>
          </p:nvPr>
        </p:nvSpPr>
        <p:spPr bwMode="auto">
          <a:xfrm>
            <a:off x="4116613" y="6356350"/>
            <a:ext cx="703217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spcAft>
                <a:spcPts val="600"/>
              </a:spcAft>
              <a:defRPr/>
            </a:pPr>
            <a:r>
              <a:rPr lang="en-US" altLang="da-DK" kern="1200">
                <a:solidFill>
                  <a:srgbClr val="898989"/>
                </a:solidFill>
                <a:latin typeface="+mn-lt"/>
                <a:ea typeface="+mn-ea"/>
                <a:cs typeface="+mn-cs"/>
              </a:rPr>
              <a:t>Center for Ungdomstudier (CUR)</a:t>
            </a:r>
          </a:p>
        </p:txBody>
      </p:sp>
    </p:spTree>
    <p:extLst>
      <p:ext uri="{BB962C8B-B14F-4D97-AF65-F5344CB8AC3E}">
        <p14:creationId xmlns:p14="http://schemas.microsoft.com/office/powerpoint/2010/main" val="2096804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D89DF-2BE3-4DEE-B0D3-F1D3F92B8541}"/>
              </a:ext>
            </a:extLst>
          </p:cNvPr>
          <p:cNvSpPr>
            <a:spLocks noGrp="1"/>
          </p:cNvSpPr>
          <p:nvPr>
            <p:ph type="title"/>
          </p:nvPr>
        </p:nvSpPr>
        <p:spPr/>
        <p:txBody>
          <a:bodyPr rtlCol="0">
            <a:normAutofit/>
          </a:bodyPr>
          <a:lstStyle/>
          <a:p>
            <a:pPr defTabSz="457193">
              <a:defRPr/>
            </a:pPr>
            <a:r>
              <a:rPr lang="da-DK" sz="3600" dirty="0"/>
              <a:t>Hvad går de til????</a:t>
            </a:r>
          </a:p>
        </p:txBody>
      </p:sp>
      <p:graphicFrame>
        <p:nvGraphicFramePr>
          <p:cNvPr id="8" name="Pladsholder til indhold 7">
            <a:extLst>
              <a:ext uri="{FF2B5EF4-FFF2-40B4-BE49-F238E27FC236}">
                <a16:creationId xmlns:a16="http://schemas.microsoft.com/office/drawing/2014/main" id="{B616E9D8-31D5-4DC5-9161-C9170BA54034}"/>
              </a:ext>
            </a:extLst>
          </p:cNvPr>
          <p:cNvGraphicFramePr>
            <a:graphicFrameLocks noGrp="1"/>
          </p:cNvGraphicFramePr>
          <p:nvPr>
            <p:ph idx="1"/>
            <p:extLst>
              <p:ext uri="{D42A27DB-BD31-4B8C-83A1-F6EECF244321}">
                <p14:modId xmlns:p14="http://schemas.microsoft.com/office/powerpoint/2010/main" val="2983642223"/>
              </p:ext>
            </p:extLst>
          </p:nvPr>
        </p:nvGraphicFramePr>
        <p:xfrm>
          <a:off x="1827451" y="1737362"/>
          <a:ext cx="7008436" cy="4748159"/>
        </p:xfrm>
        <a:graphic>
          <a:graphicData uri="http://schemas.openxmlformats.org/drawingml/2006/table">
            <a:tbl>
              <a:tblPr firstRow="1" firstCol="1" bandRow="1">
                <a:tableStyleId>{5C22544A-7EE6-4342-B048-85BDC9FD1C3A}</a:tableStyleId>
              </a:tblPr>
              <a:tblGrid>
                <a:gridCol w="874332">
                  <a:extLst>
                    <a:ext uri="{9D8B030D-6E8A-4147-A177-3AD203B41FA5}">
                      <a16:colId xmlns:a16="http://schemas.microsoft.com/office/drawing/2014/main" val="1312882046"/>
                    </a:ext>
                  </a:extLst>
                </a:gridCol>
                <a:gridCol w="874332">
                  <a:extLst>
                    <a:ext uri="{9D8B030D-6E8A-4147-A177-3AD203B41FA5}">
                      <a16:colId xmlns:a16="http://schemas.microsoft.com/office/drawing/2014/main" val="1139026692"/>
                    </a:ext>
                  </a:extLst>
                </a:gridCol>
                <a:gridCol w="873697">
                  <a:extLst>
                    <a:ext uri="{9D8B030D-6E8A-4147-A177-3AD203B41FA5}">
                      <a16:colId xmlns:a16="http://schemas.microsoft.com/office/drawing/2014/main" val="1942088971"/>
                    </a:ext>
                  </a:extLst>
                </a:gridCol>
                <a:gridCol w="873697">
                  <a:extLst>
                    <a:ext uri="{9D8B030D-6E8A-4147-A177-3AD203B41FA5}">
                      <a16:colId xmlns:a16="http://schemas.microsoft.com/office/drawing/2014/main" val="1691681710"/>
                    </a:ext>
                  </a:extLst>
                </a:gridCol>
                <a:gridCol w="873697">
                  <a:extLst>
                    <a:ext uri="{9D8B030D-6E8A-4147-A177-3AD203B41FA5}">
                      <a16:colId xmlns:a16="http://schemas.microsoft.com/office/drawing/2014/main" val="2147187832"/>
                    </a:ext>
                  </a:extLst>
                </a:gridCol>
                <a:gridCol w="873697">
                  <a:extLst>
                    <a:ext uri="{9D8B030D-6E8A-4147-A177-3AD203B41FA5}">
                      <a16:colId xmlns:a16="http://schemas.microsoft.com/office/drawing/2014/main" val="415506520"/>
                    </a:ext>
                  </a:extLst>
                </a:gridCol>
                <a:gridCol w="1764984">
                  <a:extLst>
                    <a:ext uri="{9D8B030D-6E8A-4147-A177-3AD203B41FA5}">
                      <a16:colId xmlns:a16="http://schemas.microsoft.com/office/drawing/2014/main" val="1871007136"/>
                    </a:ext>
                  </a:extLst>
                </a:gridCol>
              </a:tblGrid>
              <a:tr h="904992">
                <a:tc>
                  <a:txBody>
                    <a:bodyPr/>
                    <a:lstStyle/>
                    <a:p>
                      <a:pPr>
                        <a:spcAft>
                          <a:spcPts val="0"/>
                        </a:spcAft>
                      </a:pPr>
                      <a:r>
                        <a:rPr lang="da-DK" sz="1300">
                          <a:effectLst/>
                        </a:rPr>
                        <a:t>Hvad laver du i fritiden</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a:effectLst/>
                        </a:rPr>
                        <a:t>Næsten hver dag</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a:effectLst/>
                        </a:rPr>
                        <a:t>Flere gange i ugen</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a:effectLst/>
                        </a:rPr>
                        <a:t>ca. en gang hver uge</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a:effectLst/>
                        </a:rPr>
                        <a:t>Sjældnere end en gang om ugen</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a:effectLst/>
                        </a:rPr>
                        <a:t>Aldrig</a:t>
                      </a:r>
                      <a:endParaRPr lang="da-DK" sz="1300" b="1">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spcAft>
                          <a:spcPts val="0"/>
                        </a:spcAft>
                      </a:pPr>
                      <a:r>
                        <a:rPr lang="da-DK" sz="1300" dirty="0">
                          <a:effectLst/>
                        </a:rPr>
                        <a:t>I alt</a:t>
                      </a:r>
                      <a:endParaRPr lang="da-DK" sz="1300" b="1" dirty="0">
                        <a:solidFill>
                          <a:srgbClr val="000000"/>
                        </a:solidFill>
                        <a:effectLst/>
                        <a:latin typeface="Helvetica" panose="020B0604020202020204" pitchFamily="34" charset="0"/>
                        <a:ea typeface="Times New Roman" panose="02020603050405020304" pitchFamily="18" charset="0"/>
                      </a:endParaRPr>
                    </a:p>
                  </a:txBody>
                  <a:tcPr marL="46093" marR="46093" marT="46096" marB="46096"/>
                </a:tc>
                <a:extLst>
                  <a:ext uri="{0D108BD9-81ED-4DB2-BD59-A6C34878D82A}">
                    <a16:rowId xmlns:a16="http://schemas.microsoft.com/office/drawing/2014/main" val="1716316741"/>
                  </a:ext>
                </a:extLst>
              </a:tr>
              <a:tr h="299964">
                <a:tc>
                  <a:txBody>
                    <a:bodyPr/>
                    <a:lstStyle/>
                    <a:p>
                      <a:pPr>
                        <a:spcAft>
                          <a:spcPts val="0"/>
                        </a:spcAft>
                      </a:pPr>
                      <a:r>
                        <a:rPr lang="da-DK" sz="1300">
                          <a:solidFill>
                            <a:schemeClr val="bg1"/>
                          </a:solidFill>
                          <a:effectLst/>
                        </a:rPr>
                        <a:t>SoMe</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88,6</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7,5</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1,8</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1,0</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1,1</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1477740311"/>
                  </a:ext>
                </a:extLst>
              </a:tr>
              <a:tr h="672996">
                <a:tc>
                  <a:txBody>
                    <a:bodyPr/>
                    <a:lstStyle/>
                    <a:p>
                      <a:pPr>
                        <a:spcAft>
                          <a:spcPts val="0"/>
                        </a:spcAft>
                      </a:pPr>
                      <a:r>
                        <a:rPr lang="da-DK" sz="1300">
                          <a:solidFill>
                            <a:schemeClr val="bg1"/>
                          </a:solidFill>
                          <a:effectLst/>
                        </a:rPr>
                        <a:t>Selvorganiseret idræt</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13,3</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32,3</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spcAft>
                          <a:spcPts val="0"/>
                        </a:spcAft>
                      </a:pPr>
                      <a:r>
                        <a:rPr lang="da-DK" sz="1400" dirty="0">
                          <a:solidFill>
                            <a:schemeClr val="bg1"/>
                          </a:solidFill>
                          <a:effectLst/>
                        </a:rPr>
                        <a:t>19.0</a:t>
                      </a:r>
                      <a:endParaRPr lang="da-DK" sz="1400" dirty="0">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15,1</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20,2</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3842181930"/>
                  </a:ext>
                </a:extLst>
              </a:tr>
              <a:tr h="498592">
                <a:tc>
                  <a:txBody>
                    <a:bodyPr/>
                    <a:lstStyle/>
                    <a:p>
                      <a:pPr>
                        <a:spcAft>
                          <a:spcPts val="0"/>
                        </a:spcAft>
                      </a:pPr>
                      <a:r>
                        <a:rPr lang="da-DK" sz="1300">
                          <a:solidFill>
                            <a:schemeClr val="bg1"/>
                          </a:solidFill>
                          <a:effectLst/>
                        </a:rPr>
                        <a:t>Erhvervsarbejde</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4,6</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36,4</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17,7</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8,9</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a:solidFill>
                            <a:schemeClr val="bg1"/>
                          </a:solidFill>
                          <a:effectLst/>
                        </a:rPr>
                        <a:t>32,4</a:t>
                      </a:r>
                      <a:endParaRPr lang="da-DK"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2299611785"/>
                  </a:ext>
                </a:extLst>
              </a:tr>
              <a:tr h="802409">
                <a:tc>
                  <a:txBody>
                    <a:bodyPr/>
                    <a:lstStyle/>
                    <a:p>
                      <a:pPr>
                        <a:spcAft>
                          <a:spcPts val="0"/>
                        </a:spcAft>
                      </a:pPr>
                      <a:r>
                        <a:rPr lang="da-DK" sz="1300">
                          <a:solidFill>
                            <a:schemeClr val="bg1"/>
                          </a:solidFill>
                          <a:effectLst/>
                        </a:rPr>
                        <a:t>Foreningsidræt</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7,5 %</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19,9 %</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9,7 %</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6,8</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56,1</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800" b="1" dirty="0">
                          <a:solidFill>
                            <a:schemeClr val="bg1"/>
                          </a:solidFill>
                          <a:effectLst/>
                        </a:rPr>
                        <a:t>100,0</a:t>
                      </a:r>
                      <a:endParaRPr lang="da-DK"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1172394490"/>
                  </a:ext>
                </a:extLst>
              </a:tr>
              <a:tr h="1060200">
                <a:tc>
                  <a:txBody>
                    <a:bodyPr/>
                    <a:lstStyle/>
                    <a:p>
                      <a:pPr>
                        <a:spcAft>
                          <a:spcPts val="0"/>
                        </a:spcAft>
                      </a:pPr>
                      <a:r>
                        <a:rPr lang="da-DK" sz="1300">
                          <a:solidFill>
                            <a:schemeClr val="bg1"/>
                          </a:solidFill>
                          <a:effectLst/>
                        </a:rPr>
                        <a:t>Kreative/ekspressive aktiviteter</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9,9</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11,2</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10,3</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18,8</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49,7</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4265458461"/>
                  </a:ext>
                </a:extLst>
              </a:tr>
              <a:tr h="498592">
                <a:tc>
                  <a:txBody>
                    <a:bodyPr/>
                    <a:lstStyle/>
                    <a:p>
                      <a:pPr>
                        <a:spcAft>
                          <a:spcPts val="0"/>
                        </a:spcAft>
                      </a:pPr>
                      <a:r>
                        <a:rPr lang="da-DK" sz="1300">
                          <a:solidFill>
                            <a:schemeClr val="bg1"/>
                          </a:solidFill>
                          <a:effectLst/>
                        </a:rPr>
                        <a:t>Frivilligt arbejde </a:t>
                      </a:r>
                      <a:endParaRPr lang="da-DK" sz="1300" b="1">
                        <a:solidFill>
                          <a:schemeClr val="bg1"/>
                        </a:solidFill>
                        <a:effectLst/>
                        <a:latin typeface="Helvetica" panose="020B0604020202020204" pitchFamily="34" charset="0"/>
                        <a:ea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2,6</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7,3</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11,5</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17,9</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60,7</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tc>
                  <a:txBody>
                    <a:bodyPr/>
                    <a:lstStyle/>
                    <a:p>
                      <a:pPr algn="r">
                        <a:lnSpc>
                          <a:spcPct val="107000"/>
                        </a:lnSpc>
                        <a:spcAft>
                          <a:spcPts val="0"/>
                        </a:spcAft>
                      </a:pPr>
                      <a:r>
                        <a:rPr lang="da-DK" sz="1400" dirty="0">
                          <a:solidFill>
                            <a:schemeClr val="bg1"/>
                          </a:solidFill>
                          <a:effectLst/>
                        </a:rPr>
                        <a:t>100,0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093" marR="46093" marT="46096" marB="46096"/>
                </a:tc>
                <a:extLst>
                  <a:ext uri="{0D108BD9-81ED-4DB2-BD59-A6C34878D82A}">
                    <a16:rowId xmlns:a16="http://schemas.microsoft.com/office/drawing/2014/main" val="4127921592"/>
                  </a:ext>
                </a:extLst>
              </a:tr>
            </a:tbl>
          </a:graphicData>
        </a:graphic>
      </p:graphicFrame>
      <p:sp>
        <p:nvSpPr>
          <p:cNvPr id="53251" name="Pladsholder til sidefod 3">
            <a:extLst>
              <a:ext uri="{FF2B5EF4-FFF2-40B4-BE49-F238E27FC236}">
                <a16:creationId xmlns:a16="http://schemas.microsoft.com/office/drawing/2014/main" id="{DDC64EC7-1B94-4DDD-8EF6-7AA1777323E8}"/>
              </a:ext>
            </a:extLst>
          </p:cNvPr>
          <p:cNvSpPr>
            <a:spLocks noGrp="1" noChangeArrowheads="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defRPr/>
            </a:pPr>
            <a:r>
              <a:rPr lang="en-US" altLang="da-DK" dirty="0"/>
              <a:t>Center for </a:t>
            </a:r>
            <a:r>
              <a:rPr lang="en-US" altLang="da-DK" dirty="0" err="1"/>
              <a:t>Ungdomstudier</a:t>
            </a:r>
            <a:r>
              <a:rPr lang="en-US" altLang="da-DK" dirty="0"/>
              <a:t> (CUR)</a:t>
            </a:r>
          </a:p>
        </p:txBody>
      </p:sp>
      <p:sp>
        <p:nvSpPr>
          <p:cNvPr id="70726" name="Rectangle 1">
            <a:extLst>
              <a:ext uri="{FF2B5EF4-FFF2-40B4-BE49-F238E27FC236}">
                <a16:creationId xmlns:a16="http://schemas.microsoft.com/office/drawing/2014/main" id="{C4F24BC7-5960-45D5-B5F5-E61B5CBEC25B}"/>
              </a:ext>
            </a:extLst>
          </p:cNvPr>
          <p:cNvSpPr>
            <a:spLocks noChangeArrowheads="1"/>
          </p:cNvSpPr>
          <p:nvPr/>
        </p:nvSpPr>
        <p:spPr bwMode="auto">
          <a:xfrm>
            <a:off x="1523520" y="-104080"/>
            <a:ext cx="240772" cy="62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da-DK" altLang="da-DK" sz="1271">
                <a:solidFill>
                  <a:srgbClr val="000000"/>
                </a:solidFill>
                <a:latin typeface="Calibri" panose="020F0502020204030204" pitchFamily="34" charset="0"/>
                <a:ea typeface="Times New Roman" panose="02020603050405020304" pitchFamily="18" charset="0"/>
                <a:cs typeface="Calibri" panose="020F0502020204030204" pitchFamily="34" charset="0"/>
              </a:rPr>
              <a:t>r</a:t>
            </a:r>
            <a:endParaRPr lang="da-DK" altLang="da-DK" sz="544">
              <a:latin typeface="Century Gothic" panose="020B0502020202020204" pitchFamily="34" charset="0"/>
              <a:ea typeface="Times New Roman" panose="02020603050405020304" pitchFamily="18" charset="0"/>
              <a:cs typeface="Calibri" panose="020F0502020204030204" pitchFamily="34" charset="0"/>
            </a:endParaRPr>
          </a:p>
          <a:p>
            <a:pPr eaLnBrk="1" hangingPunct="1"/>
            <a:endParaRPr lang="da-DK" altLang="da-DK" sz="2177">
              <a:latin typeface="Century Gothic" panose="020B0502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92684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5F885E09-79C1-4C96-9841-319FA31814CE}"/>
              </a:ext>
            </a:extLst>
          </p:cNvPr>
          <p:cNvSpPr>
            <a:spLocks noGrp="1"/>
          </p:cNvSpPr>
          <p:nvPr>
            <p:ph type="title"/>
          </p:nvPr>
        </p:nvSpPr>
        <p:spPr>
          <a:xfrm>
            <a:off x="2137025" y="228985"/>
            <a:ext cx="8152696" cy="990824"/>
          </a:xfrm>
        </p:spPr>
        <p:txBody>
          <a:bodyPr rtlCol="0">
            <a:normAutofit/>
          </a:bodyPr>
          <a:lstStyle/>
          <a:p>
            <a:pPr defTabSz="457193">
              <a:defRPr/>
            </a:pPr>
            <a:r>
              <a:rPr lang="da-DK" altLang="da-DK" sz="3600"/>
              <a:t>Hvad er vigtigt? – top 2</a:t>
            </a:r>
          </a:p>
        </p:txBody>
      </p:sp>
      <p:graphicFrame>
        <p:nvGraphicFramePr>
          <p:cNvPr id="4" name="Pladsholder til indhold 3">
            <a:extLst>
              <a:ext uri="{FF2B5EF4-FFF2-40B4-BE49-F238E27FC236}">
                <a16:creationId xmlns:a16="http://schemas.microsoft.com/office/drawing/2014/main" id="{BB8BD939-FC03-42BB-82F2-269A6F9F789E}"/>
              </a:ext>
            </a:extLst>
          </p:cNvPr>
          <p:cNvGraphicFramePr>
            <a:graphicFrameLocks noGrp="1"/>
          </p:cNvGraphicFramePr>
          <p:nvPr>
            <p:ph idx="1"/>
          </p:nvPr>
        </p:nvGraphicFramePr>
        <p:xfrm>
          <a:off x="2959352" y="1447352"/>
          <a:ext cx="7497430" cy="4428909"/>
        </p:xfrm>
        <a:graphic>
          <a:graphicData uri="http://schemas.openxmlformats.org/drawingml/2006/table">
            <a:tbl>
              <a:tblPr firstRow="1" bandRow="1">
                <a:tableStyleId>{5C22544A-7EE6-4342-B048-85BDC9FD1C3A}</a:tableStyleId>
              </a:tblPr>
              <a:tblGrid>
                <a:gridCol w="3748715">
                  <a:extLst>
                    <a:ext uri="{9D8B030D-6E8A-4147-A177-3AD203B41FA5}">
                      <a16:colId xmlns:a16="http://schemas.microsoft.com/office/drawing/2014/main" val="20000"/>
                    </a:ext>
                  </a:extLst>
                </a:gridCol>
                <a:gridCol w="3748715">
                  <a:extLst>
                    <a:ext uri="{9D8B030D-6E8A-4147-A177-3AD203B41FA5}">
                      <a16:colId xmlns:a16="http://schemas.microsoft.com/office/drawing/2014/main" val="20001"/>
                    </a:ext>
                  </a:extLst>
                </a:gridCol>
              </a:tblGrid>
              <a:tr h="530000">
                <a:tc>
                  <a:txBody>
                    <a:bodyPr/>
                    <a:lstStyle/>
                    <a:p>
                      <a:endParaRPr lang="da-DK" sz="2900" dirty="0"/>
                    </a:p>
                  </a:txBody>
                  <a:tcPr marL="82936" marR="82936" marT="41480" marB="41480"/>
                </a:tc>
                <a:tc>
                  <a:txBody>
                    <a:bodyPr/>
                    <a:lstStyle/>
                    <a:p>
                      <a:pPr algn="ctr"/>
                      <a:r>
                        <a:rPr lang="da-DK" sz="2900" dirty="0"/>
                        <a:t>Pct.</a:t>
                      </a:r>
                    </a:p>
                  </a:txBody>
                  <a:tcPr marL="82936" marR="82936" marT="41480" marB="41480"/>
                </a:tc>
                <a:extLst>
                  <a:ext uri="{0D108BD9-81ED-4DB2-BD59-A6C34878D82A}">
                    <a16:rowId xmlns:a16="http://schemas.microsoft.com/office/drawing/2014/main" val="10000"/>
                  </a:ext>
                </a:extLst>
              </a:tr>
              <a:tr h="967789">
                <a:tc>
                  <a:txBody>
                    <a:bodyPr/>
                    <a:lstStyle/>
                    <a:p>
                      <a:r>
                        <a:rPr lang="da-DK" sz="2900" dirty="0"/>
                        <a:t>At jeg lærer noget nyt </a:t>
                      </a:r>
                    </a:p>
                  </a:txBody>
                  <a:tcPr marL="82936" marR="82936" marT="41480" marB="41480"/>
                </a:tc>
                <a:tc>
                  <a:txBody>
                    <a:bodyPr/>
                    <a:lstStyle/>
                    <a:p>
                      <a:pPr algn="ctr"/>
                      <a:r>
                        <a:rPr lang="da-DK" sz="2900" dirty="0"/>
                        <a:t>84, 6 </a:t>
                      </a:r>
                    </a:p>
                  </a:txBody>
                  <a:tcPr marL="82936" marR="82936" marT="41480" marB="41480"/>
                </a:tc>
                <a:extLst>
                  <a:ext uri="{0D108BD9-81ED-4DB2-BD59-A6C34878D82A}">
                    <a16:rowId xmlns:a16="http://schemas.microsoft.com/office/drawing/2014/main" val="10001"/>
                  </a:ext>
                </a:extLst>
              </a:tr>
              <a:tr h="977040">
                <a:tc>
                  <a:txBody>
                    <a:bodyPr/>
                    <a:lstStyle/>
                    <a:p>
                      <a:r>
                        <a:rPr lang="da-DK" sz="2900" dirty="0"/>
                        <a:t>At mødetiderne er fleksible…</a:t>
                      </a:r>
                    </a:p>
                  </a:txBody>
                  <a:tcPr marL="82936" marR="82936" marT="41480" marB="41480"/>
                </a:tc>
                <a:tc>
                  <a:txBody>
                    <a:bodyPr/>
                    <a:lstStyle/>
                    <a:p>
                      <a:pPr algn="ctr"/>
                      <a:r>
                        <a:rPr lang="da-DK" sz="2900" dirty="0"/>
                        <a:t>66,4 </a:t>
                      </a:r>
                    </a:p>
                  </a:txBody>
                  <a:tcPr marL="82936" marR="82936" marT="41480" marB="41480"/>
                </a:tc>
                <a:extLst>
                  <a:ext uri="{0D108BD9-81ED-4DB2-BD59-A6C34878D82A}">
                    <a16:rowId xmlns:a16="http://schemas.microsoft.com/office/drawing/2014/main" val="10002"/>
                  </a:ext>
                </a:extLst>
              </a:tr>
              <a:tr h="530000">
                <a:tc>
                  <a:txBody>
                    <a:bodyPr/>
                    <a:lstStyle/>
                    <a:p>
                      <a:r>
                        <a:rPr lang="da-DK" sz="2900" dirty="0"/>
                        <a:t>Og </a:t>
                      </a:r>
                      <a:r>
                        <a:rPr lang="da-DK" sz="2900"/>
                        <a:t>til eftertanke……</a:t>
                      </a:r>
                      <a:endParaRPr lang="da-DK" sz="2900" dirty="0"/>
                    </a:p>
                  </a:txBody>
                  <a:tcPr marL="82936" marR="82936" marT="41480" marB="41480"/>
                </a:tc>
                <a:tc>
                  <a:txBody>
                    <a:bodyPr/>
                    <a:lstStyle/>
                    <a:p>
                      <a:pPr algn="ctr"/>
                      <a:endParaRPr lang="da-DK" sz="2900" dirty="0"/>
                    </a:p>
                  </a:txBody>
                  <a:tcPr marL="82936" marR="82936" marT="41480" marB="41480"/>
                </a:tc>
                <a:extLst>
                  <a:ext uri="{0D108BD9-81ED-4DB2-BD59-A6C34878D82A}">
                    <a16:rowId xmlns:a16="http://schemas.microsoft.com/office/drawing/2014/main" val="10003"/>
                  </a:ext>
                </a:extLst>
              </a:tr>
              <a:tr h="1424080">
                <a:tc>
                  <a:txBody>
                    <a:bodyPr/>
                    <a:lstStyle/>
                    <a:p>
                      <a:r>
                        <a:rPr lang="da-DK" sz="2900" dirty="0"/>
                        <a:t>Jeg</a:t>
                      </a:r>
                      <a:r>
                        <a:rPr lang="da-DK" sz="2900" baseline="0" dirty="0"/>
                        <a:t> har svært ved at få min hverdag til </a:t>
                      </a:r>
                      <a:r>
                        <a:rPr lang="da-DK" sz="2900" baseline="0" dirty="0" err="1"/>
                        <a:t>til</a:t>
                      </a:r>
                      <a:r>
                        <a:rPr lang="da-DK" sz="2900" baseline="0" dirty="0"/>
                        <a:t> at hænge sammen…..</a:t>
                      </a:r>
                      <a:endParaRPr lang="da-DK" sz="2900" dirty="0"/>
                    </a:p>
                  </a:txBody>
                  <a:tcPr marL="82936" marR="82936" marT="41480" marB="41480"/>
                </a:tc>
                <a:tc>
                  <a:txBody>
                    <a:bodyPr/>
                    <a:lstStyle/>
                    <a:p>
                      <a:pPr algn="ctr"/>
                      <a:r>
                        <a:rPr lang="da-DK" sz="2900" dirty="0"/>
                        <a:t>64,8 </a:t>
                      </a:r>
                    </a:p>
                  </a:txBody>
                  <a:tcPr marL="82936" marR="82936" marT="41480" marB="4148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51445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4FE27427-598C-4FF9-827A-ED3E544576BB}"/>
              </a:ext>
            </a:extLst>
          </p:cNvPr>
          <p:cNvSpPr>
            <a:spLocks noGrp="1" noChangeArrowheads="1"/>
          </p:cNvSpPr>
          <p:nvPr>
            <p:ph type="title"/>
          </p:nvPr>
        </p:nvSpPr>
        <p:spPr>
          <a:xfrm>
            <a:off x="640080" y="2074364"/>
            <a:ext cx="332232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da-DK" sz="1600">
                <a:solidFill>
                  <a:srgbClr val="FFFFFF"/>
                </a:solidFill>
              </a:rPr>
              <a:t>Der er ingen forskel i drenge og pigers motiver for at dyrke fritidskativiteter…men der er langt færre piger der er aktive i fritidsaktiviteter!!</a:t>
            </a:r>
          </a:p>
        </p:txBody>
      </p:sp>
      <p:pic>
        <p:nvPicPr>
          <p:cNvPr id="5" name="Pladsholder til indhold 4">
            <a:extLst>
              <a:ext uri="{FF2B5EF4-FFF2-40B4-BE49-F238E27FC236}">
                <a16:creationId xmlns:a16="http://schemas.microsoft.com/office/drawing/2014/main" id="{E9E9BE1E-4971-41F1-8273-1293A284147E}"/>
              </a:ext>
            </a:extLst>
          </p:cNvPr>
          <p:cNvPicPr>
            <a:picLocks noGrp="1" noChangeAspect="1"/>
          </p:cNvPicPr>
          <p:nvPr>
            <p:ph idx="1"/>
          </p:nvPr>
        </p:nvPicPr>
        <p:blipFill>
          <a:blip r:embed="rId2"/>
          <a:stretch>
            <a:fillRect/>
          </a:stretch>
        </p:blipFill>
        <p:spPr>
          <a:xfrm>
            <a:off x="4810125" y="3110706"/>
            <a:ext cx="2571750" cy="1781175"/>
          </a:xfrm>
        </p:spPr>
      </p:pic>
    </p:spTree>
    <p:extLst>
      <p:ext uri="{BB962C8B-B14F-4D97-AF65-F5344CB8AC3E}">
        <p14:creationId xmlns:p14="http://schemas.microsoft.com/office/powerpoint/2010/main" val="1993786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1705174" y="2707367"/>
            <a:ext cx="8608193" cy="3724396"/>
          </a:xfrm>
        </p:spPr>
        <p:txBody>
          <a:bodyPr>
            <a:normAutofit fontScale="77500" lnSpcReduction="20000"/>
          </a:bodyPr>
          <a:lstStyle/>
          <a:p>
            <a:pPr marL="0" indent="0">
              <a:buNone/>
            </a:pPr>
            <a:endParaRPr lang="da-DK" sz="3200" dirty="0"/>
          </a:p>
          <a:p>
            <a:pPr marL="0" indent="0" algn="ctr">
              <a:lnSpc>
                <a:spcPct val="140000"/>
              </a:lnSpc>
              <a:buNone/>
            </a:pPr>
            <a:r>
              <a:rPr lang="da-DK" sz="3200" i="1" dirty="0"/>
              <a:t>”Sporten er det der rum, hvor tankerne kan gå lidt frit. Hvor man bare kan lade være med at tænke så meget, eller… jo, jeg tænker jo meget, men det er jo ikke på alt det andet. Jeg har ligesom min egen lille verden. Jeg synes, at når jeg først kommer i gang, så glemmer jeg alt det andet”</a:t>
            </a:r>
          </a:p>
          <a:p>
            <a:pPr marL="0" indent="0" algn="r">
              <a:lnSpc>
                <a:spcPct val="140000"/>
              </a:lnSpc>
              <a:buNone/>
            </a:pPr>
            <a:r>
              <a:rPr lang="da-DK" sz="2300" dirty="0"/>
              <a:t>(Pige, 16 år))</a:t>
            </a:r>
            <a:endParaRPr lang="da-DK" sz="2100" dirty="0"/>
          </a:p>
          <a:p>
            <a:pPr marL="0" indent="0" algn="ctr">
              <a:buNone/>
            </a:pPr>
            <a:r>
              <a:rPr lang="da-DK" sz="3200" dirty="0">
                <a:solidFill>
                  <a:srgbClr val="FF5000"/>
                </a:solidFill>
              </a:rPr>
              <a:t> </a:t>
            </a:r>
          </a:p>
        </p:txBody>
      </p:sp>
      <p:sp>
        <p:nvSpPr>
          <p:cNvPr id="3" name="Titel 2"/>
          <p:cNvSpPr>
            <a:spLocks noGrp="1"/>
          </p:cNvSpPr>
          <p:nvPr>
            <p:ph type="ctrTitle"/>
          </p:nvPr>
        </p:nvSpPr>
        <p:spPr>
          <a:xfrm>
            <a:off x="838200" y="832232"/>
            <a:ext cx="10057158" cy="1553676"/>
          </a:xfrm>
        </p:spPr>
        <p:txBody>
          <a:bodyPr/>
          <a:lstStyle/>
          <a:p>
            <a:pPr algn="ctr">
              <a:lnSpc>
                <a:spcPct val="130000"/>
              </a:lnSpc>
            </a:pPr>
            <a:r>
              <a:rPr lang="da-DK" b="1" dirty="0"/>
              <a:t>Hvis jeres hverdag er så tæt pakket, hvorfor prioriterer I så stadig at finde tid til sport?</a:t>
            </a:r>
            <a:br>
              <a:rPr lang="da-DK" dirty="0"/>
            </a:br>
            <a:endParaRPr lang="da-DK" dirty="0"/>
          </a:p>
        </p:txBody>
      </p:sp>
    </p:spTree>
    <p:extLst>
      <p:ext uri="{BB962C8B-B14F-4D97-AF65-F5344CB8AC3E}">
        <p14:creationId xmlns:p14="http://schemas.microsoft.com/office/powerpoint/2010/main" val="3755335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E8FB6-2557-6048-8AAF-D4CB96E99854}"/>
              </a:ext>
            </a:extLst>
          </p:cNvPr>
          <p:cNvSpPr>
            <a:spLocks noGrp="1"/>
          </p:cNvSpPr>
          <p:nvPr>
            <p:ph type="title"/>
          </p:nvPr>
        </p:nvSpPr>
        <p:spPr>
          <a:xfrm>
            <a:off x="800100" y="0"/>
            <a:ext cx="3333749" cy="3061855"/>
          </a:xfrm>
          <a:noFill/>
        </p:spPr>
        <p:txBody>
          <a:bodyPr vert="horz" lIns="91440" tIns="45720" rIns="91440" bIns="45720" rtlCol="0" anchor="ctr">
            <a:normAutofit/>
          </a:bodyPr>
          <a:lstStyle/>
          <a:p>
            <a:pPr algn="ctr"/>
            <a:r>
              <a:rPr lang="en-US" sz="2800" b="1" dirty="0">
                <a:solidFill>
                  <a:srgbClr val="FF0000"/>
                </a:solidFill>
              </a:rPr>
              <a:t>HVAD ER DER PÅ SPIL, NÅR PIGERNE OVERVEJER FRAVALG AF SPORTEN?</a:t>
            </a:r>
          </a:p>
        </p:txBody>
      </p:sp>
      <p:sp>
        <p:nvSpPr>
          <p:cNvPr id="4" name="Tekstfelt 3">
            <a:extLst>
              <a:ext uri="{FF2B5EF4-FFF2-40B4-BE49-F238E27FC236}">
                <a16:creationId xmlns:a16="http://schemas.microsoft.com/office/drawing/2014/main" id="{C5BCFCFC-6F0A-8645-8364-515E62DA38B5}"/>
              </a:ext>
            </a:extLst>
          </p:cNvPr>
          <p:cNvSpPr txBox="1"/>
          <p:nvPr/>
        </p:nvSpPr>
        <p:spPr>
          <a:xfrm>
            <a:off x="5348690" y="1175770"/>
            <a:ext cx="5726634" cy="1623778"/>
          </a:xfrm>
          <a:prstGeom prst="rect">
            <a:avLst/>
          </a:prstGeom>
          <a:solidFill>
            <a:schemeClr val="bg2"/>
          </a:solidFill>
        </p:spPr>
        <p:txBody>
          <a:bodyPr wrap="square" rtlCol="0">
            <a:spAutoFit/>
          </a:bodyPr>
          <a:lstStyle/>
          <a:p>
            <a:pPr algn="ctr"/>
            <a:endParaRPr lang="da-DK" b="1" dirty="0"/>
          </a:p>
          <a:p>
            <a:pPr algn="ctr"/>
            <a:r>
              <a:rPr lang="da-DK" sz="2000" b="1" dirty="0"/>
              <a:t>PRIMÆRE ÅRSAG</a:t>
            </a:r>
          </a:p>
          <a:p>
            <a:pPr algn="ctr"/>
            <a:endParaRPr lang="da-DK" sz="2000" b="1" dirty="0"/>
          </a:p>
          <a:p>
            <a:pPr algn="ctr"/>
            <a:r>
              <a:rPr lang="da-DK" sz="2000" dirty="0"/>
              <a:t>”MAN VIL HELLERE PRIORITERE SIN TID ANDERLEDES”</a:t>
            </a:r>
          </a:p>
          <a:p>
            <a:pPr marL="342900" indent="-342900" algn="ctr">
              <a:lnSpc>
                <a:spcPct val="150000"/>
              </a:lnSpc>
              <a:buAutoNum type="arabicPeriod"/>
            </a:pPr>
            <a:endParaRPr lang="da-DK" sz="1600" i="1" dirty="0"/>
          </a:p>
        </p:txBody>
      </p:sp>
      <p:sp>
        <p:nvSpPr>
          <p:cNvPr id="5" name="Tekstfelt 4">
            <a:extLst>
              <a:ext uri="{FF2B5EF4-FFF2-40B4-BE49-F238E27FC236}">
                <a16:creationId xmlns:a16="http://schemas.microsoft.com/office/drawing/2014/main" id="{99232360-305D-C44A-A553-EF86FC432165}"/>
              </a:ext>
            </a:extLst>
          </p:cNvPr>
          <p:cNvSpPr txBox="1"/>
          <p:nvPr/>
        </p:nvSpPr>
        <p:spPr>
          <a:xfrm>
            <a:off x="5348691" y="3477491"/>
            <a:ext cx="5726634" cy="2215991"/>
          </a:xfrm>
          <a:prstGeom prst="rect">
            <a:avLst/>
          </a:prstGeom>
          <a:solidFill>
            <a:schemeClr val="bg2"/>
          </a:solidFill>
        </p:spPr>
        <p:txBody>
          <a:bodyPr wrap="square" rtlCol="0">
            <a:spAutoFit/>
          </a:bodyPr>
          <a:lstStyle/>
          <a:p>
            <a:pPr algn="ctr">
              <a:lnSpc>
                <a:spcPct val="150000"/>
              </a:lnSpc>
            </a:pPr>
            <a:r>
              <a:rPr lang="da-DK" sz="2000" b="1" dirty="0"/>
              <a:t>DERNÆST …</a:t>
            </a:r>
            <a:endParaRPr lang="da-DK" sz="2000" i="1" dirty="0"/>
          </a:p>
          <a:p>
            <a:pPr marL="285750" indent="-285750">
              <a:lnSpc>
                <a:spcPct val="150000"/>
              </a:lnSpc>
              <a:buFont typeface="Arial" panose="020B0604020202020204" pitchFamily="34" charset="0"/>
              <a:buChar char="•"/>
            </a:pPr>
            <a:r>
              <a:rPr lang="da-DK" sz="2000" i="1" dirty="0"/>
              <a:t>Skader</a:t>
            </a:r>
          </a:p>
          <a:p>
            <a:pPr marL="285750" indent="-285750">
              <a:lnSpc>
                <a:spcPct val="150000"/>
              </a:lnSpc>
              <a:buFont typeface="Arial" panose="020B0604020202020204" pitchFamily="34" charset="0"/>
              <a:buChar char="•"/>
            </a:pPr>
            <a:r>
              <a:rPr lang="da-DK" sz="2000" i="1" dirty="0"/>
              <a:t>Manglende progression</a:t>
            </a:r>
          </a:p>
          <a:p>
            <a:pPr marL="285750" indent="-285750">
              <a:lnSpc>
                <a:spcPct val="150000"/>
              </a:lnSpc>
              <a:buFont typeface="Arial" panose="020B0604020202020204" pitchFamily="34" charset="0"/>
              <a:buChar char="•"/>
            </a:pPr>
            <a:r>
              <a:rPr lang="da-DK" sz="2000" i="1" dirty="0"/>
              <a:t>Venner forsvinder (f.eks. tager på efterskole)</a:t>
            </a:r>
          </a:p>
          <a:p>
            <a:endParaRPr lang="da-DK" dirty="0"/>
          </a:p>
        </p:txBody>
      </p:sp>
      <p:pic>
        <p:nvPicPr>
          <p:cNvPr id="7" name="Billede 6">
            <a:extLst>
              <a:ext uri="{FF2B5EF4-FFF2-40B4-BE49-F238E27FC236}">
                <a16:creationId xmlns:a16="http://schemas.microsoft.com/office/drawing/2014/main" id="{FE12BB14-01EF-1C48-92C5-2B8E3E13054F}"/>
              </a:ext>
            </a:extLst>
          </p:cNvPr>
          <p:cNvPicPr>
            <a:picLocks noChangeAspect="1"/>
          </p:cNvPicPr>
          <p:nvPr/>
        </p:nvPicPr>
        <p:blipFill>
          <a:blip r:embed="rId3"/>
          <a:stretch>
            <a:fillRect/>
          </a:stretch>
        </p:blipFill>
        <p:spPr>
          <a:xfrm>
            <a:off x="91094" y="5480883"/>
            <a:ext cx="1945524" cy="1377117"/>
          </a:xfrm>
          <a:prstGeom prst="rect">
            <a:avLst/>
          </a:prstGeom>
        </p:spPr>
      </p:pic>
    </p:spTree>
    <p:extLst>
      <p:ext uri="{BB962C8B-B14F-4D97-AF65-F5344CB8AC3E}">
        <p14:creationId xmlns:p14="http://schemas.microsoft.com/office/powerpoint/2010/main" val="39025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90FA8D-F8B1-4560-87FA-03825DD4075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2900" kern="1200">
                <a:solidFill>
                  <a:schemeClr val="bg1"/>
                </a:solidFill>
                <a:latin typeface="+mj-lt"/>
                <a:ea typeface="+mj-ea"/>
                <a:cs typeface="+mj-cs"/>
              </a:rPr>
              <a:t>”Jeg har faktisk fundet ud af hvordan man rækker hånden op i skolen, men jeg har ikke lært det i skolen. Jeg har lært det til fodbold fordi jeg har fået fået coaching”(U16-spiller)</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descr="Et billede, der indeholder beklædning, mand, hoppende, mad&#10;&#10;Automatisk genereret beskrivelse">
            <a:extLst>
              <a:ext uri="{FF2B5EF4-FFF2-40B4-BE49-F238E27FC236}">
                <a16:creationId xmlns:a16="http://schemas.microsoft.com/office/drawing/2014/main" id="{1A3CFCFE-6455-480C-92FE-2871CA78D1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382" y="1763827"/>
            <a:ext cx="4047843" cy="1962174"/>
          </a:xfrm>
          <a:prstGeom prst="rect">
            <a:avLst/>
          </a:prstGeom>
        </p:spPr>
      </p:pic>
    </p:spTree>
    <p:extLst>
      <p:ext uri="{BB962C8B-B14F-4D97-AF65-F5344CB8AC3E}">
        <p14:creationId xmlns:p14="http://schemas.microsoft.com/office/powerpoint/2010/main" val="251571922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82A398A4-373F-4237-85AE-1F76C6A248C9}"/>
              </a:ext>
            </a:extLst>
          </p:cNvPr>
          <p:cNvSpPr>
            <a:spLocks noGrp="1"/>
          </p:cNvSpPr>
          <p:nvPr>
            <p:ph type="title"/>
          </p:nvPr>
        </p:nvSpPr>
        <p:spPr/>
        <p:txBody>
          <a:bodyPr rtlCol="0">
            <a:noAutofit/>
          </a:bodyPr>
          <a:lstStyle/>
          <a:p>
            <a:pPr algn="ctr" defTabSz="457203">
              <a:defRPr/>
            </a:pPr>
            <a:r>
              <a:rPr lang="da-DK" altLang="da-DK" sz="3200" dirty="0"/>
              <a:t>Venner kan man jo ikke rigtig bruge til noget!</a:t>
            </a:r>
          </a:p>
        </p:txBody>
      </p:sp>
      <p:sp>
        <p:nvSpPr>
          <p:cNvPr id="16387" name="Pladsholder til indhold 2">
            <a:extLst>
              <a:ext uri="{FF2B5EF4-FFF2-40B4-BE49-F238E27FC236}">
                <a16:creationId xmlns:a16="http://schemas.microsoft.com/office/drawing/2014/main" id="{0CF2BFA3-B317-4EF9-93E1-518E20C632C9}"/>
              </a:ext>
            </a:extLst>
          </p:cNvPr>
          <p:cNvSpPr>
            <a:spLocks noGrp="1"/>
          </p:cNvSpPr>
          <p:nvPr>
            <p:ph sz="half" idx="1"/>
          </p:nvPr>
        </p:nvSpPr>
        <p:spPr>
          <a:xfrm>
            <a:off x="1981488" y="1536642"/>
            <a:ext cx="3853845" cy="4589761"/>
          </a:xfrm>
        </p:spPr>
        <p:txBody>
          <a:bodyPr rtlCol="0">
            <a:normAutofit/>
          </a:bodyPr>
          <a:lstStyle/>
          <a:p>
            <a:pPr marL="342908" indent="-342908" defTabSz="457210">
              <a:buClr>
                <a:schemeClr val="bg2">
                  <a:lumMod val="40000"/>
                  <a:lumOff val="60000"/>
                </a:schemeClr>
              </a:buClr>
              <a:buFont typeface="Wingdings 3" charset="2"/>
              <a:buChar char=""/>
              <a:defRPr/>
            </a:pPr>
            <a:endParaRPr lang="da-DK" altLang="da-DK" sz="2540" b="1" dirty="0">
              <a:solidFill>
                <a:schemeClr val="tx1">
                  <a:lumMod val="75000"/>
                  <a:lumOff val="25000"/>
                </a:schemeClr>
              </a:solidFill>
            </a:endParaRPr>
          </a:p>
          <a:p>
            <a:pPr marL="342908" indent="-342908" defTabSz="457210">
              <a:buClr>
                <a:schemeClr val="bg2">
                  <a:lumMod val="40000"/>
                  <a:lumOff val="60000"/>
                </a:schemeClr>
              </a:buClr>
              <a:buFont typeface="Wingdings 3" charset="2"/>
              <a:buChar char=""/>
              <a:defRPr/>
            </a:pPr>
            <a:endParaRPr lang="da-DK" altLang="da-DK" sz="2540" b="1" dirty="0">
              <a:solidFill>
                <a:schemeClr val="tx1">
                  <a:lumMod val="75000"/>
                  <a:lumOff val="25000"/>
                </a:schemeClr>
              </a:solidFill>
            </a:endParaRPr>
          </a:p>
          <a:p>
            <a:pPr marL="342908" indent="-342908" defTabSz="457210">
              <a:buClr>
                <a:schemeClr val="bg2">
                  <a:lumMod val="40000"/>
                  <a:lumOff val="60000"/>
                </a:schemeClr>
              </a:buClr>
              <a:buFont typeface="Wingdings 3" charset="2"/>
              <a:buChar char=""/>
              <a:defRPr/>
            </a:pPr>
            <a:r>
              <a:rPr lang="da-DK" altLang="da-DK" sz="3200" b="1" dirty="0">
                <a:solidFill>
                  <a:schemeClr val="tx1">
                    <a:lumMod val="75000"/>
                    <a:lumOff val="25000"/>
                  </a:schemeClr>
                </a:solidFill>
              </a:rPr>
              <a:t>”</a:t>
            </a:r>
            <a:r>
              <a:rPr lang="da-DK" altLang="da-DK" sz="3200" b="1" i="1" dirty="0">
                <a:solidFill>
                  <a:schemeClr val="tx1">
                    <a:lumMod val="75000"/>
                    <a:lumOff val="25000"/>
                  </a:schemeClr>
                </a:solidFill>
              </a:rPr>
              <a:t>Det er på en anden måde end med mine venner, fordi vennerne jo er i samme suppedas som mig – og de giver mig jo altid bare ret…”</a:t>
            </a:r>
          </a:p>
        </p:txBody>
      </p:sp>
      <p:sp>
        <p:nvSpPr>
          <p:cNvPr id="31750" name="Pladsholder til indhold 3">
            <a:extLst>
              <a:ext uri="{FF2B5EF4-FFF2-40B4-BE49-F238E27FC236}">
                <a16:creationId xmlns:a16="http://schemas.microsoft.com/office/drawing/2014/main" id="{798AE9C5-4C79-4154-96A6-08F913AF7B65}"/>
              </a:ext>
            </a:extLst>
          </p:cNvPr>
          <p:cNvSpPr>
            <a:spLocks noGrp="1"/>
          </p:cNvSpPr>
          <p:nvPr>
            <p:ph sz="half" idx="2"/>
          </p:nvPr>
        </p:nvSpPr>
        <p:spPr>
          <a:xfrm>
            <a:off x="6165129" y="2488582"/>
            <a:ext cx="3636381" cy="3531251"/>
          </a:xfrm>
        </p:spPr>
        <p:txBody>
          <a:bodyPr rtlCol="0">
            <a:normAutofit/>
          </a:bodyPr>
          <a:lstStyle/>
          <a:p>
            <a:pPr marL="342908" indent="-342908" defTabSz="457210">
              <a:buClr>
                <a:schemeClr val="bg2">
                  <a:lumMod val="40000"/>
                  <a:lumOff val="60000"/>
                </a:schemeClr>
              </a:buClr>
              <a:buFont typeface="Wingdings 3" charset="2"/>
              <a:buChar char=""/>
              <a:defRPr/>
            </a:pPr>
            <a:endParaRPr lang="da-DK" altLang="da-DK" sz="1800">
              <a:solidFill>
                <a:schemeClr val="tx1">
                  <a:lumMod val="75000"/>
                  <a:lumOff val="25000"/>
                </a:schemeClr>
              </a:solidFill>
            </a:endParaRPr>
          </a:p>
        </p:txBody>
      </p:sp>
      <p:sp>
        <p:nvSpPr>
          <p:cNvPr id="78853" name="Pladsholder til sidefod 4">
            <a:extLst>
              <a:ext uri="{FF2B5EF4-FFF2-40B4-BE49-F238E27FC236}">
                <a16:creationId xmlns:a16="http://schemas.microsoft.com/office/drawing/2014/main" id="{23251446-8DCC-48E6-B6CA-0C3C0044F02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672565" indent="-257793">
              <a:defRPr>
                <a:solidFill>
                  <a:schemeClr val="tx1"/>
                </a:solidFill>
                <a:latin typeface="Century Gothic" panose="020B0502020202020204" pitchFamily="34" charset="0"/>
              </a:defRPr>
            </a:lvl2pPr>
            <a:lvl3pPr marL="1035490" indent="-205946">
              <a:defRPr>
                <a:solidFill>
                  <a:schemeClr val="tx1"/>
                </a:solidFill>
                <a:latin typeface="Century Gothic" panose="020B0502020202020204" pitchFamily="34" charset="0"/>
              </a:defRPr>
            </a:lvl3pPr>
            <a:lvl4pPr marL="1450262" indent="-205946">
              <a:defRPr>
                <a:solidFill>
                  <a:schemeClr val="tx1"/>
                </a:solidFill>
                <a:latin typeface="Century Gothic" panose="020B0502020202020204" pitchFamily="34" charset="0"/>
              </a:defRPr>
            </a:lvl4pPr>
            <a:lvl5pPr marL="1865034" indent="-205946">
              <a:defRPr>
                <a:solidFill>
                  <a:schemeClr val="tx1"/>
                </a:solidFill>
                <a:latin typeface="Century Gothic" panose="020B0502020202020204" pitchFamily="34" charset="0"/>
              </a:defRPr>
            </a:lvl5pPr>
            <a:lvl6pPr marL="2279805" indent="-205946" defTabSz="414772" eaLnBrk="0" fontAlgn="base" hangingPunct="0">
              <a:spcBef>
                <a:spcPct val="0"/>
              </a:spcBef>
              <a:spcAft>
                <a:spcPct val="0"/>
              </a:spcAft>
              <a:defRPr>
                <a:solidFill>
                  <a:schemeClr val="tx1"/>
                </a:solidFill>
                <a:latin typeface="Century Gothic" panose="020B0502020202020204" pitchFamily="34" charset="0"/>
              </a:defRPr>
            </a:lvl6pPr>
            <a:lvl7pPr marL="2694577" indent="-205946" defTabSz="414772" eaLnBrk="0" fontAlgn="base" hangingPunct="0">
              <a:spcBef>
                <a:spcPct val="0"/>
              </a:spcBef>
              <a:spcAft>
                <a:spcPct val="0"/>
              </a:spcAft>
              <a:defRPr>
                <a:solidFill>
                  <a:schemeClr val="tx1"/>
                </a:solidFill>
                <a:latin typeface="Century Gothic" panose="020B0502020202020204" pitchFamily="34" charset="0"/>
              </a:defRPr>
            </a:lvl7pPr>
            <a:lvl8pPr marL="3109349" indent="-205946" defTabSz="414772" eaLnBrk="0" fontAlgn="base" hangingPunct="0">
              <a:spcBef>
                <a:spcPct val="0"/>
              </a:spcBef>
              <a:spcAft>
                <a:spcPct val="0"/>
              </a:spcAft>
              <a:defRPr>
                <a:solidFill>
                  <a:schemeClr val="tx1"/>
                </a:solidFill>
                <a:latin typeface="Century Gothic" panose="020B0502020202020204" pitchFamily="34" charset="0"/>
              </a:defRPr>
            </a:lvl8pPr>
            <a:lvl9pPr marL="3524121" indent="-205946" defTabSz="414772"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en-US" altLang="da-DK" sz="1179">
                <a:solidFill>
                  <a:schemeClr val="bg2"/>
                </a:solidFill>
                <a:latin typeface="Times New Roman" panose="02020603050405020304" pitchFamily="18" charset="0"/>
              </a:rPr>
              <a:t>Center for Ungdomsstudier (CUR)</a:t>
            </a:r>
          </a:p>
        </p:txBody>
      </p:sp>
      <p:pic>
        <p:nvPicPr>
          <p:cNvPr id="78854" name="Picture 5">
            <a:extLst>
              <a:ext uri="{FF2B5EF4-FFF2-40B4-BE49-F238E27FC236}">
                <a16:creationId xmlns:a16="http://schemas.microsoft.com/office/drawing/2014/main" id="{03A6DF73-27A6-4E75-9AC2-2E7F86704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1596" y="6178249"/>
            <a:ext cx="1425750" cy="63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Billede 10">
            <a:extLst>
              <a:ext uri="{FF2B5EF4-FFF2-40B4-BE49-F238E27FC236}">
                <a16:creationId xmlns:a16="http://schemas.microsoft.com/office/drawing/2014/main" id="{CE687D87-2B64-46B2-A864-57A00357CD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229355"/>
            <a:ext cx="3462123" cy="46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07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36518-ACE0-49C7-BC20-5378D78AC336}"/>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400" kern="1200">
                <a:solidFill>
                  <a:srgbClr val="FFFFFF"/>
                </a:solidFill>
                <a:latin typeface="+mj-lt"/>
                <a:ea typeface="+mj-ea"/>
                <a:cs typeface="+mj-cs"/>
              </a:rPr>
              <a:t>”…En del af noget større end bare forskellige ting jeg laver forskellige steder…”(U16-spiller)</a:t>
            </a:r>
          </a:p>
        </p:txBody>
      </p:sp>
      <p:pic>
        <p:nvPicPr>
          <p:cNvPr id="5" name="Pladsholder til indhold 4" descr="Et billede, der indeholder græs, person, udendørs, afspiller&#10;&#10;Automatisk genereret beskrivelse">
            <a:extLst>
              <a:ext uri="{FF2B5EF4-FFF2-40B4-BE49-F238E27FC236}">
                <a16:creationId xmlns:a16="http://schemas.microsoft.com/office/drawing/2014/main" id="{1F437C5D-872D-4F87-90C5-737FDF758A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142885"/>
            <a:ext cx="6553545" cy="4580172"/>
          </a:xfrm>
          <a:prstGeom prst="rect">
            <a:avLst/>
          </a:prstGeom>
        </p:spPr>
      </p:pic>
    </p:spTree>
    <p:extLst>
      <p:ext uri="{BB962C8B-B14F-4D97-AF65-F5344CB8AC3E}">
        <p14:creationId xmlns:p14="http://schemas.microsoft.com/office/powerpoint/2010/main" val="3308849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7D846613-987A-401A-B3B4-D1150591DCD0}"/>
              </a:ext>
            </a:extLst>
          </p:cNvPr>
          <p:cNvSpPr>
            <a:spLocks noGrp="1" noChangeArrowheads="1"/>
          </p:cNvSpPr>
          <p:nvPr>
            <p:ph type="title"/>
          </p:nvPr>
        </p:nvSpPr>
        <p:spPr>
          <a:xfrm>
            <a:off x="6746628" y="1783959"/>
            <a:ext cx="4645250" cy="2889114"/>
          </a:xfrm>
        </p:spPr>
        <p:txBody>
          <a:bodyPr vert="horz" lIns="91440" tIns="45720" rIns="91440" bIns="45720" rtlCol="0" anchor="b">
            <a:normAutofit/>
          </a:bodyPr>
          <a:lstStyle/>
          <a:p>
            <a:r>
              <a:rPr lang="en-US" altLang="da-DK" sz="3300" b="1" kern="1200">
                <a:solidFill>
                  <a:schemeClr val="tx1"/>
                </a:solidFill>
                <a:latin typeface="+mj-lt"/>
                <a:ea typeface="+mj-ea"/>
                <a:cs typeface="+mj-cs"/>
              </a:rPr>
              <a:t>De vokser op med den generation af forældre, der ikke kan reproducere deres egen opdragelse – og som oplever et autoritetstab!</a:t>
            </a:r>
          </a:p>
        </p:txBody>
      </p:sp>
      <p:sp>
        <p:nvSpPr>
          <p:cNvPr id="82949" name="Freeform: Shape 7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947" name="Pladsholder til indhold 3" descr="Fodboldmødre.jpg">
            <a:extLst>
              <a:ext uri="{FF2B5EF4-FFF2-40B4-BE49-F238E27FC236}">
                <a16:creationId xmlns:a16="http://schemas.microsoft.com/office/drawing/2014/main" id="{0499EA64-FEA5-46EC-8136-4727BDD781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59"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00848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4F80D-79A7-4B65-B192-1EABF8311475}"/>
              </a:ext>
            </a:extLst>
          </p:cNvPr>
          <p:cNvSpPr>
            <a:spLocks noGrp="1"/>
          </p:cNvSpPr>
          <p:nvPr>
            <p:ph type="title"/>
          </p:nvPr>
        </p:nvSpPr>
        <p:spPr>
          <a:xfrm>
            <a:off x="838200" y="811161"/>
            <a:ext cx="3335594" cy="5403370"/>
          </a:xfrm>
        </p:spPr>
        <p:txBody>
          <a:bodyPr>
            <a:normAutofit/>
          </a:bodyPr>
          <a:lstStyle/>
          <a:p>
            <a:r>
              <a:rPr lang="da-DK">
                <a:solidFill>
                  <a:srgbClr val="FFFFFF"/>
                </a:solidFill>
              </a:rPr>
              <a:t>Piger og drenge anvender forældre lidt forskelligt!</a:t>
            </a:r>
          </a:p>
        </p:txBody>
      </p:sp>
      <p:graphicFrame>
        <p:nvGraphicFramePr>
          <p:cNvPr id="4" name="Pladsholder til indhold 3">
            <a:extLst>
              <a:ext uri="{FF2B5EF4-FFF2-40B4-BE49-F238E27FC236}">
                <a16:creationId xmlns:a16="http://schemas.microsoft.com/office/drawing/2014/main" id="{E25BDC0F-1E5B-431D-8FCE-A36BC626CD98}"/>
              </a:ext>
            </a:extLst>
          </p:cNvPr>
          <p:cNvGraphicFramePr>
            <a:graphicFrameLocks noGrp="1"/>
          </p:cNvGraphicFramePr>
          <p:nvPr>
            <p:ph idx="1"/>
            <p:extLst>
              <p:ext uri="{D42A27DB-BD31-4B8C-83A1-F6EECF244321}">
                <p14:modId xmlns:p14="http://schemas.microsoft.com/office/powerpoint/2010/main" val="2131446175"/>
              </p:ext>
            </p:extLst>
          </p:nvPr>
        </p:nvGraphicFramePr>
        <p:xfrm>
          <a:off x="5459413" y="671716"/>
          <a:ext cx="6089650" cy="5514578"/>
        </p:xfrm>
        <a:graphic>
          <a:graphicData uri="http://schemas.openxmlformats.org/drawingml/2006/table">
            <a:tbl>
              <a:tblPr firstRow="1" firstCol="1" bandRow="1">
                <a:tableStyleId>{9D7B26C5-4107-4FEC-AEDC-1716B250A1EF}</a:tableStyleId>
              </a:tblPr>
              <a:tblGrid>
                <a:gridCol w="3464178">
                  <a:extLst>
                    <a:ext uri="{9D8B030D-6E8A-4147-A177-3AD203B41FA5}">
                      <a16:colId xmlns:a16="http://schemas.microsoft.com/office/drawing/2014/main" val="1697803304"/>
                    </a:ext>
                  </a:extLst>
                </a:gridCol>
                <a:gridCol w="1505483">
                  <a:extLst>
                    <a:ext uri="{9D8B030D-6E8A-4147-A177-3AD203B41FA5}">
                      <a16:colId xmlns:a16="http://schemas.microsoft.com/office/drawing/2014/main" val="1494622685"/>
                    </a:ext>
                  </a:extLst>
                </a:gridCol>
                <a:gridCol w="1119989">
                  <a:extLst>
                    <a:ext uri="{9D8B030D-6E8A-4147-A177-3AD203B41FA5}">
                      <a16:colId xmlns:a16="http://schemas.microsoft.com/office/drawing/2014/main" val="2124138434"/>
                    </a:ext>
                  </a:extLst>
                </a:gridCol>
              </a:tblGrid>
              <a:tr h="455315">
                <a:tc>
                  <a:txBody>
                    <a:bodyPr/>
                    <a:lstStyle/>
                    <a:p>
                      <a:pPr>
                        <a:spcAft>
                          <a:spcPts val="0"/>
                        </a:spcAft>
                      </a:pPr>
                      <a:r>
                        <a:rPr lang="da-DK" sz="1900">
                          <a:effectLst/>
                        </a:rPr>
                        <a:t> </a:t>
                      </a:r>
                      <a:endParaRPr lang="da-DK" sz="1900">
                        <a:effectLst/>
                        <a:latin typeface="Arial" panose="020B0604020202020204" pitchFamily="34" charset="0"/>
                        <a:ea typeface="MS Mincho" panose="02020609040205080304" pitchFamily="49" charset="-128"/>
                        <a:cs typeface="Times New Roman" panose="02020603050405020304" pitchFamily="18" charset="0"/>
                      </a:endParaRPr>
                    </a:p>
                  </a:txBody>
                  <a:tcPr marL="60547" marR="60547" marT="60547" marB="60547"/>
                </a:tc>
                <a:tc>
                  <a:txBody>
                    <a:bodyPr/>
                    <a:lstStyle/>
                    <a:p>
                      <a:pPr algn="ctr">
                        <a:spcAft>
                          <a:spcPts val="0"/>
                        </a:spcAft>
                      </a:pPr>
                      <a:r>
                        <a:rPr lang="da-DK" sz="1900">
                          <a:effectLst/>
                          <a:uFill>
                            <a:solidFill>
                              <a:srgbClr val="000000"/>
                            </a:solidFill>
                          </a:uFill>
                        </a:rPr>
                        <a:t>Dreng </a:t>
                      </a:r>
                      <a:endParaRPr lang="da-DK" sz="19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spcAft>
                          <a:spcPts val="0"/>
                        </a:spcAft>
                      </a:pPr>
                      <a:r>
                        <a:rPr lang="da-DK" sz="1900">
                          <a:effectLst/>
                          <a:uFill>
                            <a:solidFill>
                              <a:srgbClr val="000000"/>
                            </a:solidFill>
                          </a:uFill>
                        </a:rPr>
                        <a:t>Pige</a:t>
                      </a:r>
                      <a:endParaRPr lang="da-DK" sz="1900" b="1">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extLst>
                  <a:ext uri="{0D108BD9-81ED-4DB2-BD59-A6C34878D82A}">
                    <a16:rowId xmlns:a16="http://schemas.microsoft.com/office/drawing/2014/main" val="1228477749"/>
                  </a:ext>
                </a:extLst>
              </a:tr>
              <a:tr h="459933">
                <a:tc>
                  <a:txBody>
                    <a:bodyPr/>
                    <a:lstStyle/>
                    <a:p>
                      <a:pPr>
                        <a:spcAft>
                          <a:spcPts val="0"/>
                        </a:spcAft>
                      </a:pPr>
                      <a:r>
                        <a:rPr lang="da-DK" sz="1900">
                          <a:effectLst/>
                          <a:uFill>
                            <a:solidFill>
                              <a:srgbClr val="000000"/>
                            </a:solidFill>
                          </a:uFill>
                        </a:rPr>
                        <a:t>Hvordan vi har det</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24,5</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63,9</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4093272564"/>
                  </a:ext>
                </a:extLst>
              </a:tr>
              <a:tr h="459933">
                <a:tc>
                  <a:txBody>
                    <a:bodyPr/>
                    <a:lstStyle/>
                    <a:p>
                      <a:pPr>
                        <a:spcAft>
                          <a:spcPts val="0"/>
                        </a:spcAft>
                      </a:pPr>
                      <a:r>
                        <a:rPr lang="da-DK" sz="1900">
                          <a:effectLst/>
                          <a:uFill>
                            <a:solidFill>
                              <a:srgbClr val="000000"/>
                            </a:solidFill>
                          </a:uFill>
                        </a:rPr>
                        <a:t>Skolen</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27,3</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48,9</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2053187710"/>
                  </a:ext>
                </a:extLst>
              </a:tr>
              <a:tr h="459933">
                <a:tc>
                  <a:txBody>
                    <a:bodyPr/>
                    <a:lstStyle/>
                    <a:p>
                      <a:pPr>
                        <a:spcAft>
                          <a:spcPts val="0"/>
                        </a:spcAft>
                      </a:pPr>
                      <a:r>
                        <a:rPr lang="da-DK" sz="1900">
                          <a:effectLst/>
                          <a:uFill>
                            <a:solidFill>
                              <a:srgbClr val="000000"/>
                            </a:solidFill>
                          </a:uFill>
                        </a:rPr>
                        <a:t>Musik</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21,6</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15,4</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3546536186"/>
                  </a:ext>
                </a:extLst>
              </a:tr>
              <a:tr h="459933">
                <a:tc>
                  <a:txBody>
                    <a:bodyPr/>
                    <a:lstStyle/>
                    <a:p>
                      <a:pPr>
                        <a:spcAft>
                          <a:spcPts val="0"/>
                        </a:spcAft>
                      </a:pPr>
                      <a:r>
                        <a:rPr lang="da-DK" sz="1900">
                          <a:effectLst/>
                          <a:uFill>
                            <a:solidFill>
                              <a:srgbClr val="000000"/>
                            </a:solidFill>
                          </a:uFill>
                        </a:rPr>
                        <a:t>Fremtiden</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26,2</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34,6</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3272559891"/>
                  </a:ext>
                </a:extLst>
              </a:tr>
              <a:tr h="459933">
                <a:tc>
                  <a:txBody>
                    <a:bodyPr/>
                    <a:lstStyle/>
                    <a:p>
                      <a:pPr>
                        <a:spcAft>
                          <a:spcPts val="0"/>
                        </a:spcAft>
                      </a:pPr>
                      <a:r>
                        <a:rPr lang="da-DK" sz="1900">
                          <a:effectLst/>
                          <a:uFill>
                            <a:solidFill>
                              <a:srgbClr val="000000"/>
                            </a:solidFill>
                          </a:uFill>
                        </a:rPr>
                        <a:t>Drømme</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24,7</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33,4</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3734940317"/>
                  </a:ext>
                </a:extLst>
              </a:tr>
              <a:tr h="459933">
                <a:tc>
                  <a:txBody>
                    <a:bodyPr/>
                    <a:lstStyle/>
                    <a:p>
                      <a:pPr>
                        <a:spcAft>
                          <a:spcPts val="0"/>
                        </a:spcAft>
                      </a:pPr>
                      <a:r>
                        <a:rPr lang="da-DK" sz="1900">
                          <a:effectLst/>
                          <a:uFill>
                            <a:solidFill>
                              <a:srgbClr val="000000"/>
                            </a:solidFill>
                          </a:uFill>
                        </a:rPr>
                        <a:t>Politik </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15,4</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6,1</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3729962431"/>
                  </a:ext>
                </a:extLst>
              </a:tr>
              <a:tr h="459933">
                <a:tc>
                  <a:txBody>
                    <a:bodyPr/>
                    <a:lstStyle/>
                    <a:p>
                      <a:pPr>
                        <a:spcAft>
                          <a:spcPts val="0"/>
                        </a:spcAft>
                      </a:pPr>
                      <a:r>
                        <a:rPr lang="da-DK" sz="1900">
                          <a:effectLst/>
                          <a:uFill>
                            <a:solidFill>
                              <a:srgbClr val="000000"/>
                            </a:solidFill>
                          </a:uFill>
                        </a:rPr>
                        <a:t>Udseende</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24,6</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45,5</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3865007276"/>
                  </a:ext>
                </a:extLst>
              </a:tr>
              <a:tr h="459933">
                <a:tc>
                  <a:txBody>
                    <a:bodyPr/>
                    <a:lstStyle/>
                    <a:p>
                      <a:pPr>
                        <a:spcAft>
                          <a:spcPts val="0"/>
                        </a:spcAft>
                      </a:pPr>
                      <a:r>
                        <a:rPr lang="da-DK" sz="1900">
                          <a:effectLst/>
                          <a:uFill>
                            <a:solidFill>
                              <a:srgbClr val="000000"/>
                            </a:solidFill>
                          </a:uFill>
                        </a:rPr>
                        <a:t>Fritid</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48,8</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35,0</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124634488"/>
                  </a:ext>
                </a:extLst>
              </a:tr>
              <a:tr h="459933">
                <a:tc>
                  <a:txBody>
                    <a:bodyPr/>
                    <a:lstStyle/>
                    <a:p>
                      <a:pPr>
                        <a:spcAft>
                          <a:spcPts val="0"/>
                        </a:spcAft>
                      </a:pPr>
                      <a:r>
                        <a:rPr lang="da-DK" sz="1900">
                          <a:effectLst/>
                          <a:uFill>
                            <a:solidFill>
                              <a:srgbClr val="000000"/>
                            </a:solidFill>
                          </a:uFill>
                        </a:rPr>
                        <a:t>Fester</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64,0</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69,7</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4102845150"/>
                  </a:ext>
                </a:extLst>
              </a:tr>
              <a:tr h="459933">
                <a:tc>
                  <a:txBody>
                    <a:bodyPr/>
                    <a:lstStyle/>
                    <a:p>
                      <a:pPr>
                        <a:spcAft>
                          <a:spcPts val="0"/>
                        </a:spcAft>
                      </a:pPr>
                      <a:r>
                        <a:rPr lang="da-DK" sz="1900">
                          <a:effectLst/>
                          <a:uFill>
                            <a:solidFill>
                              <a:srgbClr val="000000"/>
                            </a:solidFill>
                          </a:uFill>
                        </a:rPr>
                        <a:t>Kærester</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26,6</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66,3</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711927229"/>
                  </a:ext>
                </a:extLst>
              </a:tr>
              <a:tr h="459933">
                <a:tc>
                  <a:txBody>
                    <a:bodyPr/>
                    <a:lstStyle/>
                    <a:p>
                      <a:pPr>
                        <a:spcAft>
                          <a:spcPts val="0"/>
                        </a:spcAft>
                      </a:pPr>
                      <a:r>
                        <a:rPr lang="da-DK" sz="1900">
                          <a:effectLst/>
                          <a:uFill>
                            <a:solidFill>
                              <a:srgbClr val="000000"/>
                            </a:solidFill>
                          </a:uFill>
                        </a:rPr>
                        <a:t>Stress</a:t>
                      </a:r>
                      <a:endParaRPr lang="da-DK" sz="1900">
                        <a:solidFill>
                          <a:srgbClr val="000000"/>
                        </a:solidFill>
                        <a:effectLst/>
                        <a:uFill>
                          <a:solidFill>
                            <a:srgbClr val="000000"/>
                          </a:solidFill>
                        </a:uFill>
                        <a:latin typeface="Helvetica" panose="020B0604020202020204" pitchFamily="34" charset="0"/>
                        <a:ea typeface="Arial Unicode MS"/>
                        <a:cs typeface="Arial Unicode MS"/>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13,6</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tc>
                  <a:txBody>
                    <a:bodyPr/>
                    <a:lstStyle/>
                    <a:p>
                      <a:pPr algn="ctr">
                        <a:lnSpc>
                          <a:spcPct val="107000"/>
                        </a:lnSpc>
                        <a:spcAft>
                          <a:spcPts val="800"/>
                        </a:spcAft>
                      </a:pPr>
                      <a:r>
                        <a:rPr lang="da-DK" sz="1900">
                          <a:effectLst/>
                          <a:uFill>
                            <a:solidFill>
                              <a:srgbClr val="000000"/>
                            </a:solidFill>
                          </a:uFill>
                        </a:rPr>
                        <a:t>42,4</a:t>
                      </a:r>
                      <a:endParaRPr lang="da-DK" sz="1900">
                        <a:solidFill>
                          <a:srgbClr val="000000"/>
                        </a:solidFill>
                        <a:effectLst/>
                        <a:uFill>
                          <a:solidFill>
                            <a:srgbClr val="000000"/>
                          </a:solidFill>
                        </a:uFill>
                        <a:latin typeface="Calibri" panose="020F0502020204030204" pitchFamily="34" charset="0"/>
                        <a:ea typeface="Calibri" panose="020F0502020204030204" pitchFamily="34" charset="0"/>
                      </a:endParaRPr>
                    </a:p>
                  </a:txBody>
                  <a:tcPr marL="60547" marR="60547" marT="60547" marB="60547"/>
                </a:tc>
                <a:extLst>
                  <a:ext uri="{0D108BD9-81ED-4DB2-BD59-A6C34878D82A}">
                    <a16:rowId xmlns:a16="http://schemas.microsoft.com/office/drawing/2014/main" val="2374167629"/>
                  </a:ext>
                </a:extLst>
              </a:tr>
            </a:tbl>
          </a:graphicData>
        </a:graphic>
      </p:graphicFrame>
    </p:spTree>
    <p:extLst>
      <p:ext uri="{BB962C8B-B14F-4D97-AF65-F5344CB8AC3E}">
        <p14:creationId xmlns:p14="http://schemas.microsoft.com/office/powerpoint/2010/main" val="2887678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17D170-901E-48FA-BD6D-6A66AD2F08D3}"/>
              </a:ext>
            </a:extLst>
          </p:cNvPr>
          <p:cNvSpPr>
            <a:spLocks noGrp="1"/>
          </p:cNvSpPr>
          <p:nvPr>
            <p:ph type="title"/>
          </p:nvPr>
        </p:nvSpPr>
        <p:spPr>
          <a:xfrm>
            <a:off x="838200" y="963877"/>
            <a:ext cx="3494362" cy="4930246"/>
          </a:xfrm>
        </p:spPr>
        <p:txBody>
          <a:bodyPr>
            <a:normAutofit/>
          </a:bodyPr>
          <a:lstStyle/>
          <a:p>
            <a:pPr algn="r"/>
            <a:r>
              <a:rPr lang="da-DK" sz="3400" b="1">
                <a:solidFill>
                  <a:schemeClr val="accent1"/>
                </a:solidFill>
              </a:rPr>
              <a:t>Der er ingen grund til at snakke om dybe ting, hvis man aldrig selv tænker over dybe ting! – og sådan er der ofte en naturlig forklaring på tingene!</a:t>
            </a:r>
            <a:endParaRPr lang="da-DK" sz="340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483D98BA-03A0-4A30-A305-0340841EC28F}"/>
              </a:ext>
            </a:extLst>
          </p:cNvPr>
          <p:cNvSpPr>
            <a:spLocks noGrp="1"/>
          </p:cNvSpPr>
          <p:nvPr>
            <p:ph idx="1"/>
          </p:nvPr>
        </p:nvSpPr>
        <p:spPr>
          <a:xfrm>
            <a:off x="4976031" y="963877"/>
            <a:ext cx="6377769" cy="4930246"/>
          </a:xfrm>
        </p:spPr>
        <p:txBody>
          <a:bodyPr anchor="ctr">
            <a:normAutofit/>
          </a:bodyPr>
          <a:lstStyle/>
          <a:p>
            <a:pPr marL="0" indent="0">
              <a:buNone/>
            </a:pPr>
            <a:br>
              <a:rPr lang="da-DK" sz="2400" b="1"/>
            </a:br>
            <a:r>
              <a:rPr lang="da-DK" sz="2400" b="1"/>
              <a:t>”….</a:t>
            </a:r>
            <a:r>
              <a:rPr lang="da-DK" sz="2400"/>
              <a:t>Jeg taler med mine forældre om mange forskellige ting, men det er ikke med mine forældre , jeg taler om dybe ting, det er mere overfladen. Jeg ved ikke hvorfor, men måske er det også fordi, jeg ikke går rundt og tænker over dybe ting. (Dreng, 3. g)</a:t>
            </a:r>
          </a:p>
          <a:p>
            <a:endParaRPr lang="da-DK" sz="2400"/>
          </a:p>
        </p:txBody>
      </p:sp>
    </p:spTree>
    <p:extLst>
      <p:ext uri="{BB962C8B-B14F-4D97-AF65-F5344CB8AC3E}">
        <p14:creationId xmlns:p14="http://schemas.microsoft.com/office/powerpoint/2010/main" val="3659811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A4528C-943B-4578-BB58-C5D20EF0388F}"/>
              </a:ext>
            </a:extLst>
          </p:cNvPr>
          <p:cNvSpPr>
            <a:spLocks noGrp="1"/>
          </p:cNvSpPr>
          <p:nvPr>
            <p:ph type="title"/>
          </p:nvPr>
        </p:nvSpPr>
        <p:spPr>
          <a:xfrm>
            <a:off x="838200" y="963877"/>
            <a:ext cx="3494362" cy="4930246"/>
          </a:xfrm>
        </p:spPr>
        <p:txBody>
          <a:bodyPr>
            <a:normAutofit/>
          </a:bodyPr>
          <a:lstStyle/>
          <a:p>
            <a:pPr algn="r"/>
            <a:r>
              <a:rPr lang="da-DK" sz="4400">
                <a:solidFill>
                  <a:schemeClr val="accent1"/>
                </a:solidFill>
              </a:rPr>
              <a:t>Man taler med forældrene når man virkeligt er presset!</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2ABCE3A-ECAC-4248-9F05-C422D19AE67D}"/>
              </a:ext>
            </a:extLst>
          </p:cNvPr>
          <p:cNvSpPr>
            <a:spLocks noGrp="1"/>
          </p:cNvSpPr>
          <p:nvPr>
            <p:ph idx="1"/>
          </p:nvPr>
        </p:nvSpPr>
        <p:spPr>
          <a:xfrm>
            <a:off x="4976031" y="963877"/>
            <a:ext cx="6377769" cy="4930246"/>
          </a:xfrm>
        </p:spPr>
        <p:txBody>
          <a:bodyPr anchor="ctr">
            <a:normAutofit/>
          </a:bodyPr>
          <a:lstStyle/>
          <a:p>
            <a:r>
              <a:rPr lang="da-DK" sz="2400" i="1"/>
              <a:t>”... Jeg snakker helt klart mest med mine veninder. Men samtidig taler jeg også med min mor, hvis det er noget, der virkelig går mig på, så sætter jeg mig og snakker med min mor…”</a:t>
            </a:r>
          </a:p>
          <a:p>
            <a:r>
              <a:rPr lang="da-DK" sz="2400" i="1"/>
              <a:t> </a:t>
            </a:r>
          </a:p>
          <a:p>
            <a:r>
              <a:rPr lang="da-DK" sz="2400" i="1"/>
              <a:t>”… Sådan har jeg det også. Det er veninderne, man snakker mest med, men hvis det er noget, der fylder meget, er det mine forældre, jeg snakker med.”</a:t>
            </a:r>
          </a:p>
          <a:p>
            <a:endParaRPr lang="da-DK" sz="2400"/>
          </a:p>
        </p:txBody>
      </p:sp>
    </p:spTree>
    <p:extLst>
      <p:ext uri="{BB962C8B-B14F-4D97-AF65-F5344CB8AC3E}">
        <p14:creationId xmlns:p14="http://schemas.microsoft.com/office/powerpoint/2010/main" val="2619676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8E1F8297-D1A5-41B4-9D0E-50AA01A3783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defRPr/>
            </a:pPr>
            <a:r>
              <a:rPr lang="en-US" sz="2600" kern="1200">
                <a:solidFill>
                  <a:srgbClr val="FFFFFF"/>
                </a:solidFill>
                <a:latin typeface="+mj-lt"/>
                <a:ea typeface="+mj-ea"/>
                <a:cs typeface="+mj-cs"/>
              </a:rPr>
              <a:t>”Hvad forventer du af dine forældre?”</a:t>
            </a:r>
          </a:p>
        </p:txBody>
      </p:sp>
      <p:graphicFrame>
        <p:nvGraphicFramePr>
          <p:cNvPr id="4" name="Pladsholder til indhold 3">
            <a:extLst>
              <a:ext uri="{FF2B5EF4-FFF2-40B4-BE49-F238E27FC236}">
                <a16:creationId xmlns:a16="http://schemas.microsoft.com/office/drawing/2014/main" id="{5FAF4B17-965F-404E-A3A3-366F0D055D9B}"/>
              </a:ext>
            </a:extLst>
          </p:cNvPr>
          <p:cNvGraphicFramePr>
            <a:graphicFrameLocks noGrp="1"/>
          </p:cNvGraphicFramePr>
          <p:nvPr>
            <p:ph idx="1"/>
            <p:extLst>
              <p:ext uri="{D42A27DB-BD31-4B8C-83A1-F6EECF244321}">
                <p14:modId xmlns:p14="http://schemas.microsoft.com/office/powerpoint/2010/main" val="3245759626"/>
              </p:ext>
            </p:extLst>
          </p:nvPr>
        </p:nvGraphicFramePr>
        <p:xfrm>
          <a:off x="4038600" y="1365816"/>
          <a:ext cx="7188199" cy="4122981"/>
        </p:xfrm>
        <a:graphic>
          <a:graphicData uri="http://schemas.openxmlformats.org/drawingml/2006/table">
            <a:tbl>
              <a:tblPr firstRow="1" bandRow="1">
                <a:tableStyleId>{8EC20E35-A176-4012-BC5E-935CFFF8708E}</a:tableStyleId>
              </a:tblPr>
              <a:tblGrid>
                <a:gridCol w="4904054">
                  <a:extLst>
                    <a:ext uri="{9D8B030D-6E8A-4147-A177-3AD203B41FA5}">
                      <a16:colId xmlns:a16="http://schemas.microsoft.com/office/drawing/2014/main" val="20000"/>
                    </a:ext>
                  </a:extLst>
                </a:gridCol>
                <a:gridCol w="2284145">
                  <a:extLst>
                    <a:ext uri="{9D8B030D-6E8A-4147-A177-3AD203B41FA5}">
                      <a16:colId xmlns:a16="http://schemas.microsoft.com/office/drawing/2014/main" val="20001"/>
                    </a:ext>
                  </a:extLst>
                </a:gridCol>
              </a:tblGrid>
              <a:tr h="490402">
                <a:tc>
                  <a:txBody>
                    <a:bodyPr/>
                    <a:lstStyle/>
                    <a:p>
                      <a:endParaRPr lang="da-DK" sz="2200"/>
                    </a:p>
                  </a:txBody>
                  <a:tcPr marL="113985" marR="113985" marT="56996" marB="56996"/>
                </a:tc>
                <a:tc>
                  <a:txBody>
                    <a:bodyPr/>
                    <a:lstStyle/>
                    <a:p>
                      <a:r>
                        <a:rPr lang="da-DK" sz="2200"/>
                        <a:t>Meget enig/enig</a:t>
                      </a:r>
                    </a:p>
                  </a:txBody>
                  <a:tcPr marL="113985" marR="113985" marT="56996" marB="56996"/>
                </a:tc>
                <a:extLst>
                  <a:ext uri="{0D108BD9-81ED-4DB2-BD59-A6C34878D82A}">
                    <a16:rowId xmlns:a16="http://schemas.microsoft.com/office/drawing/2014/main" val="10000"/>
                  </a:ext>
                </a:extLst>
              </a:tr>
              <a:tr h="1158791">
                <a:tc>
                  <a:txBody>
                    <a:bodyPr/>
                    <a:lstStyle/>
                    <a:p>
                      <a:r>
                        <a:rPr lang="da-DK" sz="2200"/>
                        <a:t>I højere grad spørger ind til uddannelsesvalg/</a:t>
                      </a:r>
                      <a:br>
                        <a:rPr lang="da-DK" sz="2200"/>
                      </a:br>
                      <a:r>
                        <a:rPr lang="da-DK" sz="2200"/>
                        <a:t>karriere</a:t>
                      </a:r>
                    </a:p>
                  </a:txBody>
                  <a:tcPr marL="113985" marR="113985" marT="56996" marB="56996"/>
                </a:tc>
                <a:tc>
                  <a:txBody>
                    <a:bodyPr/>
                    <a:lstStyle/>
                    <a:p>
                      <a:pPr algn="ctr"/>
                      <a:r>
                        <a:rPr lang="da-DK" sz="2200"/>
                        <a:t>57</a:t>
                      </a:r>
                    </a:p>
                  </a:txBody>
                  <a:tcPr marL="113985" marR="113985" marT="56996" marB="56996"/>
                </a:tc>
                <a:extLst>
                  <a:ext uri="{0D108BD9-81ED-4DB2-BD59-A6C34878D82A}">
                    <a16:rowId xmlns:a16="http://schemas.microsoft.com/office/drawing/2014/main" val="10001"/>
                  </a:ext>
                </a:extLst>
              </a:tr>
              <a:tr h="824596">
                <a:tc>
                  <a:txBody>
                    <a:bodyPr/>
                    <a:lstStyle/>
                    <a:p>
                      <a:r>
                        <a:rPr lang="da-DK" sz="2200"/>
                        <a:t>I højere grad snakker med mig, hvad der foregår i mit</a:t>
                      </a:r>
                      <a:r>
                        <a:rPr lang="da-DK" sz="2200" baseline="0"/>
                        <a:t> liv</a:t>
                      </a:r>
                      <a:endParaRPr lang="da-DK" sz="2200"/>
                    </a:p>
                  </a:txBody>
                  <a:tcPr marL="113985" marR="113985" marT="56996" marB="56996"/>
                </a:tc>
                <a:tc>
                  <a:txBody>
                    <a:bodyPr/>
                    <a:lstStyle/>
                    <a:p>
                      <a:pPr algn="ctr"/>
                      <a:r>
                        <a:rPr lang="da-DK" sz="2200"/>
                        <a:t>54</a:t>
                      </a:r>
                    </a:p>
                  </a:txBody>
                  <a:tcPr marL="113985" marR="113985" marT="56996" marB="56996"/>
                </a:tc>
                <a:extLst>
                  <a:ext uri="{0D108BD9-81ED-4DB2-BD59-A6C34878D82A}">
                    <a16:rowId xmlns:a16="http://schemas.microsoft.com/office/drawing/2014/main" val="10002"/>
                  </a:ext>
                </a:extLst>
              </a:tr>
              <a:tr h="824596">
                <a:tc>
                  <a:txBody>
                    <a:bodyPr/>
                    <a:lstStyle/>
                    <a:p>
                      <a:r>
                        <a:rPr lang="da-DK" sz="2200"/>
                        <a:t>At de i højere grad hjælper mig med mine lektier</a:t>
                      </a:r>
                    </a:p>
                  </a:txBody>
                  <a:tcPr marL="113985" marR="113985" marT="56996" marB="56996"/>
                </a:tc>
                <a:tc>
                  <a:txBody>
                    <a:bodyPr/>
                    <a:lstStyle/>
                    <a:p>
                      <a:pPr algn="ctr"/>
                      <a:r>
                        <a:rPr lang="da-DK" sz="2200"/>
                        <a:t>43</a:t>
                      </a:r>
                    </a:p>
                  </a:txBody>
                  <a:tcPr marL="113985" marR="113985" marT="56996" marB="56996"/>
                </a:tc>
                <a:extLst>
                  <a:ext uri="{0D108BD9-81ED-4DB2-BD59-A6C34878D82A}">
                    <a16:rowId xmlns:a16="http://schemas.microsoft.com/office/drawing/2014/main" val="10003"/>
                  </a:ext>
                </a:extLst>
              </a:tr>
              <a:tr h="824596">
                <a:tc>
                  <a:txBody>
                    <a:bodyPr/>
                    <a:lstStyle/>
                    <a:p>
                      <a:r>
                        <a:rPr lang="da-DK" sz="2200"/>
                        <a:t>At de</a:t>
                      </a:r>
                      <a:r>
                        <a:rPr lang="da-DK" sz="2200" baseline="0"/>
                        <a:t> har færre forventninger til mit skolearbejde</a:t>
                      </a:r>
                      <a:endParaRPr lang="da-DK" sz="2200"/>
                    </a:p>
                  </a:txBody>
                  <a:tcPr marL="113985" marR="113985" marT="56996" marB="56996"/>
                </a:tc>
                <a:tc>
                  <a:txBody>
                    <a:bodyPr/>
                    <a:lstStyle/>
                    <a:p>
                      <a:pPr algn="ctr"/>
                      <a:r>
                        <a:rPr lang="da-DK" sz="2200"/>
                        <a:t>23</a:t>
                      </a:r>
                    </a:p>
                  </a:txBody>
                  <a:tcPr marL="113985" marR="113985" marT="56996" marB="5699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87588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310B77F4-AC27-4089-BEA1-390A362CDBF2}"/>
              </a:ext>
            </a:extLst>
          </p:cNvPr>
          <p:cNvSpPr>
            <a:spLocks noGrp="1" noChangeArrowheads="1"/>
          </p:cNvSpPr>
          <p:nvPr>
            <p:ph type="title"/>
          </p:nvPr>
        </p:nvSpPr>
        <p:spPr>
          <a:xfrm>
            <a:off x="2389052" y="927458"/>
            <a:ext cx="6345306" cy="709995"/>
          </a:xfrm>
        </p:spPr>
        <p:txBody>
          <a:bodyPr>
            <a:normAutofit fontScale="90000"/>
          </a:bodyPr>
          <a:lstStyle/>
          <a:p>
            <a:pPr algn="ctr" eaLnBrk="1" hangingPunct="1"/>
            <a:r>
              <a:rPr lang="da-DK" altLang="da-DK" sz="2903" b="1" dirty="0"/>
              <a:t>Har du nogle ”gode” voksne du kan snakke med?</a:t>
            </a:r>
          </a:p>
        </p:txBody>
      </p:sp>
      <p:graphicFrame>
        <p:nvGraphicFramePr>
          <p:cNvPr id="4" name="Pladsholder til indhold 3">
            <a:extLst>
              <a:ext uri="{FF2B5EF4-FFF2-40B4-BE49-F238E27FC236}">
                <a16:creationId xmlns:a16="http://schemas.microsoft.com/office/drawing/2014/main" id="{6553D134-9C83-4F01-96A6-424EE60E6FD3}"/>
              </a:ext>
            </a:extLst>
          </p:cNvPr>
          <p:cNvGraphicFramePr>
            <a:graphicFrameLocks noGrp="1"/>
          </p:cNvGraphicFramePr>
          <p:nvPr>
            <p:ph idx="1"/>
          </p:nvPr>
        </p:nvGraphicFramePr>
        <p:xfrm>
          <a:off x="2351608" y="2052216"/>
          <a:ext cx="6711104" cy="4481751"/>
        </p:xfrm>
        <a:graphic>
          <a:graphicData uri="http://schemas.openxmlformats.org/drawingml/2006/table">
            <a:tbl>
              <a:tblPr firstRow="1" bandRow="1">
                <a:tableStyleId>{5C22544A-7EE6-4342-B048-85BDC9FD1C3A}</a:tableStyleId>
              </a:tblPr>
              <a:tblGrid>
                <a:gridCol w="3355552">
                  <a:extLst>
                    <a:ext uri="{9D8B030D-6E8A-4147-A177-3AD203B41FA5}">
                      <a16:colId xmlns:a16="http://schemas.microsoft.com/office/drawing/2014/main" val="1318939151"/>
                    </a:ext>
                  </a:extLst>
                </a:gridCol>
                <a:gridCol w="3355552">
                  <a:extLst>
                    <a:ext uri="{9D8B030D-6E8A-4147-A177-3AD203B41FA5}">
                      <a16:colId xmlns:a16="http://schemas.microsoft.com/office/drawing/2014/main" val="201189574"/>
                    </a:ext>
                  </a:extLst>
                </a:gridCol>
              </a:tblGrid>
              <a:tr h="457366">
                <a:tc>
                  <a:txBody>
                    <a:bodyPr/>
                    <a:lstStyle/>
                    <a:p>
                      <a:endParaRPr lang="da-DK" sz="2400" dirty="0"/>
                    </a:p>
                  </a:txBody>
                  <a:tcPr marL="77810" marR="77810" marT="45736" marB="45736"/>
                </a:tc>
                <a:tc>
                  <a:txBody>
                    <a:bodyPr/>
                    <a:lstStyle/>
                    <a:p>
                      <a:pPr algn="ctr"/>
                      <a:r>
                        <a:rPr lang="da-DK" sz="2400" dirty="0"/>
                        <a:t>PCT</a:t>
                      </a:r>
                    </a:p>
                  </a:txBody>
                  <a:tcPr marL="77810" marR="77810" marT="45736" marB="45736"/>
                </a:tc>
                <a:extLst>
                  <a:ext uri="{0D108BD9-81ED-4DB2-BD59-A6C34878D82A}">
                    <a16:rowId xmlns:a16="http://schemas.microsoft.com/office/drawing/2014/main" val="2354248269"/>
                  </a:ext>
                </a:extLst>
              </a:tr>
              <a:tr h="457366">
                <a:tc>
                  <a:txBody>
                    <a:bodyPr/>
                    <a:lstStyle/>
                    <a:p>
                      <a:r>
                        <a:rPr lang="da-DK" sz="2400" dirty="0"/>
                        <a:t>Ja</a:t>
                      </a:r>
                    </a:p>
                  </a:txBody>
                  <a:tcPr marL="77810" marR="77810" marT="45736" marB="45736"/>
                </a:tc>
                <a:tc>
                  <a:txBody>
                    <a:bodyPr/>
                    <a:lstStyle/>
                    <a:p>
                      <a:pPr algn="ctr"/>
                      <a:r>
                        <a:rPr lang="da-DK" sz="2400" dirty="0"/>
                        <a:t>34,1 (27-43)</a:t>
                      </a:r>
                    </a:p>
                  </a:txBody>
                  <a:tcPr marL="77810" marR="77810" marT="45736" marB="45736"/>
                </a:tc>
                <a:extLst>
                  <a:ext uri="{0D108BD9-81ED-4DB2-BD59-A6C34878D82A}">
                    <a16:rowId xmlns:a16="http://schemas.microsoft.com/office/drawing/2014/main" val="2651414840"/>
                  </a:ext>
                </a:extLst>
              </a:tr>
              <a:tr h="823258">
                <a:tc>
                  <a:txBody>
                    <a:bodyPr/>
                    <a:lstStyle/>
                    <a:p>
                      <a:r>
                        <a:rPr lang="da-DK" sz="2400" dirty="0"/>
                        <a:t>Ja, men jeg har ikke behov for det</a:t>
                      </a:r>
                    </a:p>
                  </a:txBody>
                  <a:tcPr marL="77810" marR="77810" marT="45736" marB="45736"/>
                </a:tc>
                <a:tc>
                  <a:txBody>
                    <a:bodyPr/>
                    <a:lstStyle/>
                    <a:p>
                      <a:pPr algn="ctr"/>
                      <a:r>
                        <a:rPr lang="da-DK" sz="2400" dirty="0">
                          <a:solidFill>
                            <a:srgbClr val="FF0000"/>
                          </a:solidFill>
                        </a:rPr>
                        <a:t>40,7</a:t>
                      </a:r>
                    </a:p>
                  </a:txBody>
                  <a:tcPr marL="77810" marR="77810" marT="45736" marB="45736"/>
                </a:tc>
                <a:extLst>
                  <a:ext uri="{0D108BD9-81ED-4DB2-BD59-A6C34878D82A}">
                    <a16:rowId xmlns:a16="http://schemas.microsoft.com/office/drawing/2014/main" val="2207693931"/>
                  </a:ext>
                </a:extLst>
              </a:tr>
              <a:tr h="1188965">
                <a:tc>
                  <a:txBody>
                    <a:bodyPr/>
                    <a:lstStyle/>
                    <a:p>
                      <a:r>
                        <a:rPr lang="da-DK" sz="2400" dirty="0"/>
                        <a:t>Nej, men jeg oplever heller ikke noget behov</a:t>
                      </a:r>
                    </a:p>
                  </a:txBody>
                  <a:tcPr marL="77810" marR="77810" marT="45736" marB="45736"/>
                </a:tc>
                <a:tc>
                  <a:txBody>
                    <a:bodyPr/>
                    <a:lstStyle/>
                    <a:p>
                      <a:pPr algn="ctr"/>
                      <a:r>
                        <a:rPr lang="da-DK" sz="2400" dirty="0">
                          <a:solidFill>
                            <a:srgbClr val="FF0000"/>
                          </a:solidFill>
                        </a:rPr>
                        <a:t>20,9</a:t>
                      </a:r>
                    </a:p>
                  </a:txBody>
                  <a:tcPr marL="77810" marR="77810" marT="45736" marB="45736"/>
                </a:tc>
                <a:extLst>
                  <a:ext uri="{0D108BD9-81ED-4DB2-BD59-A6C34878D82A}">
                    <a16:rowId xmlns:a16="http://schemas.microsoft.com/office/drawing/2014/main" val="2212905822"/>
                  </a:ext>
                </a:extLst>
              </a:tr>
              <a:tr h="1554796">
                <a:tc>
                  <a:txBody>
                    <a:bodyPr/>
                    <a:lstStyle/>
                    <a:p>
                      <a:r>
                        <a:rPr lang="da-DK" sz="2400" dirty="0"/>
                        <a:t>Nej, men jeg kunn</a:t>
                      </a:r>
                      <a:r>
                        <a:rPr lang="da-DK" sz="2400" baseline="0" dirty="0"/>
                        <a:t>e godt tænke mig at have sådanne voksne i mit liv</a:t>
                      </a:r>
                      <a:endParaRPr lang="da-DK" sz="2400" dirty="0"/>
                    </a:p>
                  </a:txBody>
                  <a:tcPr marL="77810" marR="77810" marT="45736" marB="45736"/>
                </a:tc>
                <a:tc>
                  <a:txBody>
                    <a:bodyPr/>
                    <a:lstStyle/>
                    <a:p>
                      <a:pPr algn="ctr"/>
                      <a:r>
                        <a:rPr lang="da-DK" sz="2400" dirty="0">
                          <a:solidFill>
                            <a:srgbClr val="FF0000"/>
                          </a:solidFill>
                        </a:rPr>
                        <a:t>4,3</a:t>
                      </a:r>
                    </a:p>
                  </a:txBody>
                  <a:tcPr marL="77810" marR="77810" marT="45736" marB="45736"/>
                </a:tc>
                <a:extLst>
                  <a:ext uri="{0D108BD9-81ED-4DB2-BD59-A6C34878D82A}">
                    <a16:rowId xmlns:a16="http://schemas.microsoft.com/office/drawing/2014/main" val="832417419"/>
                  </a:ext>
                </a:extLst>
              </a:tr>
            </a:tbl>
          </a:graphicData>
        </a:graphic>
      </p:graphicFrame>
    </p:spTree>
    <p:extLst>
      <p:ext uri="{BB962C8B-B14F-4D97-AF65-F5344CB8AC3E}">
        <p14:creationId xmlns:p14="http://schemas.microsoft.com/office/powerpoint/2010/main" val="1386619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6D349DB8-C87E-4871-B400-D9F24AD0ECB0}"/>
              </a:ext>
            </a:extLst>
          </p:cNvPr>
          <p:cNvSpPr>
            <a:spLocks noGrp="1"/>
          </p:cNvSpPr>
          <p:nvPr>
            <p:ph type="title"/>
          </p:nvPr>
        </p:nvSpPr>
        <p:spPr/>
        <p:txBody>
          <a:bodyPr/>
          <a:lstStyle/>
          <a:p>
            <a:pPr algn="ctr" eaLnBrk="1" hangingPunct="1">
              <a:defRPr/>
            </a:pPr>
            <a:r>
              <a:rPr lang="da-DK" altLang="da-DK" sz="3599"/>
              <a:t>Hvem er de ”gode” voksne???</a:t>
            </a:r>
          </a:p>
        </p:txBody>
      </p:sp>
      <p:graphicFrame>
        <p:nvGraphicFramePr>
          <p:cNvPr id="5" name="Pladsholder til indhold 4">
            <a:extLst>
              <a:ext uri="{FF2B5EF4-FFF2-40B4-BE49-F238E27FC236}">
                <a16:creationId xmlns:a16="http://schemas.microsoft.com/office/drawing/2014/main" id="{B7A8C294-C431-436C-B23D-A8788E639E16}"/>
              </a:ext>
            </a:extLst>
          </p:cNvPr>
          <p:cNvGraphicFramePr>
            <a:graphicFrameLocks noGrp="1"/>
          </p:cNvGraphicFramePr>
          <p:nvPr>
            <p:ph idx="1"/>
          </p:nvPr>
        </p:nvGraphicFramePr>
        <p:xfrm>
          <a:off x="1981921" y="1600201"/>
          <a:ext cx="7619042" cy="3677756"/>
        </p:xfrm>
        <a:graphic>
          <a:graphicData uri="http://schemas.openxmlformats.org/drawingml/2006/table">
            <a:tbl>
              <a:tblPr firstRow="1" bandRow="1">
                <a:tableStyleId>{5C22544A-7EE6-4342-B048-85BDC9FD1C3A}</a:tableStyleId>
              </a:tblPr>
              <a:tblGrid>
                <a:gridCol w="3809521">
                  <a:extLst>
                    <a:ext uri="{9D8B030D-6E8A-4147-A177-3AD203B41FA5}">
                      <a16:colId xmlns:a16="http://schemas.microsoft.com/office/drawing/2014/main" val="1023203014"/>
                    </a:ext>
                  </a:extLst>
                </a:gridCol>
                <a:gridCol w="3809521">
                  <a:extLst>
                    <a:ext uri="{9D8B030D-6E8A-4147-A177-3AD203B41FA5}">
                      <a16:colId xmlns:a16="http://schemas.microsoft.com/office/drawing/2014/main" val="1079728974"/>
                    </a:ext>
                  </a:extLst>
                </a:gridCol>
              </a:tblGrid>
              <a:tr h="470089">
                <a:tc>
                  <a:txBody>
                    <a:bodyPr/>
                    <a:lstStyle/>
                    <a:p>
                      <a:r>
                        <a:rPr lang="da-DK" sz="2500" dirty="0"/>
                        <a:t>Hvilke voksne?</a:t>
                      </a:r>
                    </a:p>
                  </a:txBody>
                  <a:tcPr marL="82929" marR="82929" marT="41477" marB="41477"/>
                </a:tc>
                <a:tc>
                  <a:txBody>
                    <a:bodyPr/>
                    <a:lstStyle/>
                    <a:p>
                      <a:pPr algn="ctr"/>
                      <a:r>
                        <a:rPr lang="da-DK" sz="2500" dirty="0"/>
                        <a:t> pct.</a:t>
                      </a:r>
                    </a:p>
                  </a:txBody>
                  <a:tcPr marL="82929" marR="82929" marT="41477" marB="41477"/>
                </a:tc>
                <a:extLst>
                  <a:ext uri="{0D108BD9-81ED-4DB2-BD59-A6C34878D82A}">
                    <a16:rowId xmlns:a16="http://schemas.microsoft.com/office/drawing/2014/main" val="4176287166"/>
                  </a:ext>
                </a:extLst>
              </a:tr>
              <a:tr h="470089">
                <a:tc>
                  <a:txBody>
                    <a:bodyPr/>
                    <a:lstStyle/>
                    <a:p>
                      <a:r>
                        <a:rPr lang="da-DK" sz="2500" dirty="0"/>
                        <a:t>Bedsteforældre</a:t>
                      </a:r>
                    </a:p>
                  </a:txBody>
                  <a:tcPr marL="82929" marR="82929" marT="41477" marB="41477"/>
                </a:tc>
                <a:tc>
                  <a:txBody>
                    <a:bodyPr/>
                    <a:lstStyle/>
                    <a:p>
                      <a:pPr algn="ctr"/>
                      <a:r>
                        <a:rPr lang="da-DK" sz="2500" dirty="0"/>
                        <a:t>45,0</a:t>
                      </a:r>
                    </a:p>
                  </a:txBody>
                  <a:tcPr marL="82929" marR="82929" marT="41477" marB="41477"/>
                </a:tc>
                <a:extLst>
                  <a:ext uri="{0D108BD9-81ED-4DB2-BD59-A6C34878D82A}">
                    <a16:rowId xmlns:a16="http://schemas.microsoft.com/office/drawing/2014/main" val="3827136537"/>
                  </a:ext>
                </a:extLst>
              </a:tr>
              <a:tr h="470089">
                <a:tc>
                  <a:txBody>
                    <a:bodyPr/>
                    <a:lstStyle/>
                    <a:p>
                      <a:r>
                        <a:rPr lang="da-DK" sz="2500" dirty="0"/>
                        <a:t>Ældre søskende</a:t>
                      </a:r>
                    </a:p>
                  </a:txBody>
                  <a:tcPr marL="82929" marR="82929" marT="41477" marB="41477"/>
                </a:tc>
                <a:tc>
                  <a:txBody>
                    <a:bodyPr/>
                    <a:lstStyle/>
                    <a:p>
                      <a:pPr algn="ctr"/>
                      <a:r>
                        <a:rPr lang="da-DK" sz="2500" dirty="0"/>
                        <a:t>36,0</a:t>
                      </a:r>
                    </a:p>
                  </a:txBody>
                  <a:tcPr marL="82929" marR="82929" marT="41477" marB="41477"/>
                </a:tc>
                <a:extLst>
                  <a:ext uri="{0D108BD9-81ED-4DB2-BD59-A6C34878D82A}">
                    <a16:rowId xmlns:a16="http://schemas.microsoft.com/office/drawing/2014/main" val="821205400"/>
                  </a:ext>
                </a:extLst>
              </a:tr>
              <a:tr h="470089">
                <a:tc>
                  <a:txBody>
                    <a:bodyPr/>
                    <a:lstStyle/>
                    <a:p>
                      <a:r>
                        <a:rPr lang="da-DK" sz="2500" dirty="0"/>
                        <a:t>Lærere</a:t>
                      </a:r>
                    </a:p>
                  </a:txBody>
                  <a:tcPr marL="82929" marR="82929" marT="41477" marB="41477"/>
                </a:tc>
                <a:tc>
                  <a:txBody>
                    <a:bodyPr/>
                    <a:lstStyle/>
                    <a:p>
                      <a:pPr algn="ctr"/>
                      <a:r>
                        <a:rPr lang="da-DK" sz="2500" dirty="0"/>
                        <a:t>27,2</a:t>
                      </a:r>
                    </a:p>
                  </a:txBody>
                  <a:tcPr marL="82929" marR="82929" marT="41477" marB="41477"/>
                </a:tc>
                <a:extLst>
                  <a:ext uri="{0D108BD9-81ED-4DB2-BD59-A6C34878D82A}">
                    <a16:rowId xmlns:a16="http://schemas.microsoft.com/office/drawing/2014/main" val="130590222"/>
                  </a:ext>
                </a:extLst>
              </a:tr>
              <a:tr h="470089">
                <a:tc>
                  <a:txBody>
                    <a:bodyPr/>
                    <a:lstStyle/>
                    <a:p>
                      <a:r>
                        <a:rPr lang="da-DK" sz="2500" dirty="0"/>
                        <a:t>”Andre”</a:t>
                      </a:r>
                    </a:p>
                  </a:txBody>
                  <a:tcPr marL="82929" marR="82929" marT="41477" marB="41477"/>
                </a:tc>
                <a:tc>
                  <a:txBody>
                    <a:bodyPr/>
                    <a:lstStyle/>
                    <a:p>
                      <a:pPr algn="ctr"/>
                      <a:r>
                        <a:rPr lang="da-DK" sz="2500" dirty="0"/>
                        <a:t>25,9</a:t>
                      </a:r>
                    </a:p>
                  </a:txBody>
                  <a:tcPr marL="82929" marR="82929" marT="41477" marB="41477"/>
                </a:tc>
                <a:extLst>
                  <a:ext uri="{0D108BD9-81ED-4DB2-BD59-A6C34878D82A}">
                    <a16:rowId xmlns:a16="http://schemas.microsoft.com/office/drawing/2014/main" val="3023524446"/>
                  </a:ext>
                </a:extLst>
              </a:tr>
              <a:tr h="857222">
                <a:tc>
                  <a:txBody>
                    <a:bodyPr/>
                    <a:lstStyle/>
                    <a:p>
                      <a:r>
                        <a:rPr lang="da-DK" sz="2500" dirty="0"/>
                        <a:t>Trænere, klubmedarbejdere m.v. </a:t>
                      </a:r>
                    </a:p>
                  </a:txBody>
                  <a:tcPr marL="82929" marR="82929" marT="41477" marB="41477"/>
                </a:tc>
                <a:tc>
                  <a:txBody>
                    <a:bodyPr/>
                    <a:lstStyle/>
                    <a:p>
                      <a:pPr algn="ctr"/>
                      <a:r>
                        <a:rPr lang="da-DK" sz="2500" dirty="0"/>
                        <a:t>17,9</a:t>
                      </a:r>
                    </a:p>
                  </a:txBody>
                  <a:tcPr marL="82929" marR="82929" marT="41477" marB="41477"/>
                </a:tc>
                <a:extLst>
                  <a:ext uri="{0D108BD9-81ED-4DB2-BD59-A6C34878D82A}">
                    <a16:rowId xmlns:a16="http://schemas.microsoft.com/office/drawing/2014/main" val="1713804300"/>
                  </a:ext>
                </a:extLst>
              </a:tr>
              <a:tr h="470089">
                <a:tc>
                  <a:txBody>
                    <a:bodyPr/>
                    <a:lstStyle/>
                    <a:p>
                      <a:r>
                        <a:rPr lang="da-DK" sz="2500" dirty="0"/>
                        <a:t>Venners forældre</a:t>
                      </a:r>
                    </a:p>
                  </a:txBody>
                  <a:tcPr marL="82929" marR="82929" marT="41477" marB="41477"/>
                </a:tc>
                <a:tc>
                  <a:txBody>
                    <a:bodyPr/>
                    <a:lstStyle/>
                    <a:p>
                      <a:pPr algn="ctr"/>
                      <a:r>
                        <a:rPr lang="da-DK" sz="2500" dirty="0"/>
                        <a:t>16,8</a:t>
                      </a:r>
                    </a:p>
                  </a:txBody>
                  <a:tcPr marL="82929" marR="82929" marT="41477" marB="41477"/>
                </a:tc>
                <a:extLst>
                  <a:ext uri="{0D108BD9-81ED-4DB2-BD59-A6C34878D82A}">
                    <a16:rowId xmlns:a16="http://schemas.microsoft.com/office/drawing/2014/main" val="1723582657"/>
                  </a:ext>
                </a:extLst>
              </a:tr>
            </a:tbl>
          </a:graphicData>
        </a:graphic>
      </p:graphicFrame>
      <p:sp>
        <p:nvSpPr>
          <p:cNvPr id="53277" name="Pladsholder til sidefod 3">
            <a:extLst>
              <a:ext uri="{FF2B5EF4-FFF2-40B4-BE49-F238E27FC236}">
                <a16:creationId xmlns:a16="http://schemas.microsoft.com/office/drawing/2014/main" id="{30B52557-EAD7-4737-877A-9947A6E3975D}"/>
              </a:ext>
            </a:extLst>
          </p:cNvPr>
          <p:cNvSpPr>
            <a:spLocks noGrp="1"/>
          </p:cNvSpPr>
          <p:nvPr>
            <p:ph type="ftr" sz="quarter" idx="11"/>
          </p:nvPr>
        </p:nvSpPr>
        <p:spPr bwMode="auto">
          <a:xfrm rot="5400000">
            <a:off x="7757041" y="3262681"/>
            <a:ext cx="3859200" cy="228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da-DK"/>
              <a:t>Center for Ungdomstudier (CUR)</a:t>
            </a:r>
          </a:p>
        </p:txBody>
      </p:sp>
    </p:spTree>
    <p:extLst>
      <p:ext uri="{BB962C8B-B14F-4D97-AF65-F5344CB8AC3E}">
        <p14:creationId xmlns:p14="http://schemas.microsoft.com/office/powerpoint/2010/main" val="3919098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5C82CD90-517D-410A-83BE-DEEF2D6DFEBC}"/>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defRPr/>
            </a:pPr>
            <a:r>
              <a:rPr lang="en-US" altLang="da-DK" sz="2000" kern="1200">
                <a:solidFill>
                  <a:schemeClr val="bg1"/>
                </a:solidFill>
                <a:latin typeface="+mj-lt"/>
                <a:ea typeface="+mj-ea"/>
                <a:cs typeface="+mj-cs"/>
              </a:rPr>
              <a:t>Udfordringer…….</a:t>
            </a:r>
          </a:p>
        </p:txBody>
      </p:sp>
      <p:pic>
        <p:nvPicPr>
          <p:cNvPr id="96259" name="Pladsholder til indhold 4" descr="Et billede, der indeholder skilt, udendørs, tekst, himmel&#10;&#10;Beskrivelse, der er oprettet med meget høj sikkerhed">
            <a:extLst>
              <a:ext uri="{FF2B5EF4-FFF2-40B4-BE49-F238E27FC236}">
                <a16:creationId xmlns:a16="http://schemas.microsoft.com/office/drawing/2014/main" id="{3A1442BF-70CD-41D8-97D9-47C0769614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044261"/>
            <a:ext cx="7188199" cy="4766088"/>
          </a:xfrm>
          <a:prstGeom prst="rect">
            <a:avLst/>
          </a:prstGeom>
        </p:spPr>
      </p:pic>
    </p:spTree>
    <p:extLst>
      <p:ext uri="{BB962C8B-B14F-4D97-AF65-F5344CB8AC3E}">
        <p14:creationId xmlns:p14="http://schemas.microsoft.com/office/powerpoint/2010/main" val="30063506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496A4-9B67-441C-93FB-F47BEB87D5DD}"/>
              </a:ext>
            </a:extLst>
          </p:cNvPr>
          <p:cNvSpPr>
            <a:spLocks noGrp="1"/>
          </p:cNvSpPr>
          <p:nvPr>
            <p:ph type="title"/>
          </p:nvPr>
        </p:nvSpPr>
        <p:spPr/>
        <p:txBody>
          <a:bodyPr/>
          <a:lstStyle/>
          <a:p>
            <a:r>
              <a:rPr lang="da-DK" dirty="0" err="1"/>
              <a:t>INFO….link</a:t>
            </a:r>
            <a:r>
              <a:rPr lang="da-DK" dirty="0"/>
              <a:t> til gymnasieundersøgelse…..</a:t>
            </a:r>
          </a:p>
        </p:txBody>
      </p:sp>
      <p:sp>
        <p:nvSpPr>
          <p:cNvPr id="3" name="Pladsholder til indhold 2">
            <a:extLst>
              <a:ext uri="{FF2B5EF4-FFF2-40B4-BE49-F238E27FC236}">
                <a16:creationId xmlns:a16="http://schemas.microsoft.com/office/drawing/2014/main" id="{E8037DC9-82E5-484B-93AA-46810CFD933F}"/>
              </a:ext>
            </a:extLst>
          </p:cNvPr>
          <p:cNvSpPr>
            <a:spLocks noGrp="1"/>
          </p:cNvSpPr>
          <p:nvPr>
            <p:ph idx="1"/>
          </p:nvPr>
        </p:nvSpPr>
        <p:spPr/>
        <p:txBody>
          <a:bodyPr/>
          <a:lstStyle/>
          <a:p>
            <a:r>
              <a:rPr lang="da-DK" dirty="0">
                <a:hlinkClick r:id="rId2"/>
              </a:rPr>
              <a:t>http://cur.nu/udgivelse/det-er-vigtigt-at-vaere-en-succes-men-det-er-bare-ikke-altid-at-det-lykkes/</a:t>
            </a:r>
            <a:endParaRPr lang="da-DK" dirty="0"/>
          </a:p>
          <a:p>
            <a:pPr marL="0" indent="0">
              <a:buNone/>
            </a:pPr>
            <a:endParaRPr lang="da-DK" dirty="0"/>
          </a:p>
        </p:txBody>
      </p:sp>
    </p:spTree>
    <p:extLst>
      <p:ext uri="{BB962C8B-B14F-4D97-AF65-F5344CB8AC3E}">
        <p14:creationId xmlns:p14="http://schemas.microsoft.com/office/powerpoint/2010/main" val="1219952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E5F6C-3F8F-447F-9E71-EDE49D2BD4D9}"/>
              </a:ext>
            </a:extLst>
          </p:cNvPr>
          <p:cNvSpPr>
            <a:spLocks noGrp="1"/>
          </p:cNvSpPr>
          <p:nvPr>
            <p:ph type="title"/>
          </p:nvPr>
        </p:nvSpPr>
        <p:spPr>
          <a:xfrm>
            <a:off x="527538" y="4756638"/>
            <a:ext cx="11139855" cy="930447"/>
          </a:xfrm>
        </p:spPr>
        <p:txBody>
          <a:bodyPr vert="horz" lIns="121920" tIns="60960" rIns="121920" bIns="60960" rtlCol="0" anchor="b">
            <a:normAutofit/>
          </a:bodyPr>
          <a:lstStyle/>
          <a:p>
            <a:pPr algn="ctr" defTabSz="1219170"/>
            <a:r>
              <a:rPr lang="en-US" sz="5467" dirty="0">
                <a:solidFill>
                  <a:srgbClr val="FFFFFF"/>
                </a:solidFill>
              </a:rPr>
              <a:t>Superman </a:t>
            </a:r>
            <a:r>
              <a:rPr lang="en-US" sz="5467" dirty="0" err="1">
                <a:solidFill>
                  <a:srgbClr val="FFFFFF"/>
                </a:solidFill>
              </a:rPr>
              <a:t>er</a:t>
            </a:r>
            <a:r>
              <a:rPr lang="en-US" sz="5467" dirty="0">
                <a:solidFill>
                  <a:srgbClr val="FFFFFF"/>
                </a:solidFill>
              </a:rPr>
              <a:t> </a:t>
            </a:r>
            <a:r>
              <a:rPr lang="en-US" sz="5467" dirty="0" err="1">
                <a:solidFill>
                  <a:srgbClr val="FFFFFF"/>
                </a:solidFill>
              </a:rPr>
              <a:t>blevet</a:t>
            </a:r>
            <a:r>
              <a:rPr lang="en-US" sz="5467" dirty="0">
                <a:solidFill>
                  <a:srgbClr val="FFFFFF"/>
                </a:solidFill>
              </a:rPr>
              <a:t> </a:t>
            </a:r>
            <a:r>
              <a:rPr lang="en-US" sz="5467" dirty="0" err="1">
                <a:solidFill>
                  <a:srgbClr val="FFFFFF"/>
                </a:solidFill>
              </a:rPr>
              <a:t>superfit</a:t>
            </a:r>
            <a:r>
              <a:rPr lang="en-US" sz="5467" dirty="0">
                <a:solidFill>
                  <a:srgbClr val="FFFFFF"/>
                </a:solidFill>
              </a:rPr>
              <a:t>….</a:t>
            </a:r>
          </a:p>
        </p:txBody>
      </p:sp>
      <p:pic>
        <p:nvPicPr>
          <p:cNvPr id="5" name="Picture 3">
            <a:extLst>
              <a:ext uri="{FF2B5EF4-FFF2-40B4-BE49-F238E27FC236}">
                <a16:creationId xmlns:a16="http://schemas.microsoft.com/office/drawing/2014/main" id="{3AF8A00D-A44C-4125-A813-05BD613E47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33517" r="15271"/>
          <a:stretch>
            <a:fillRect/>
          </a:stretch>
        </p:blipFill>
        <p:spPr bwMode="auto">
          <a:xfrm>
            <a:off x="4737545" y="307731"/>
            <a:ext cx="2729692"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 name="Pladsholder til indhold 5">
            <a:extLst>
              <a:ext uri="{FF2B5EF4-FFF2-40B4-BE49-F238E27FC236}">
                <a16:creationId xmlns:a16="http://schemas.microsoft.com/office/drawing/2014/main" id="{B25F6304-A8AB-41F0-A661-8E473B91B060}"/>
              </a:ext>
            </a:extLst>
          </p:cNvPr>
          <p:cNvPicPr>
            <a:picLocks noGrp="1" noChangeAspect="1"/>
          </p:cNvPicPr>
          <p:nvPr>
            <p:ph sz="half" idx="2"/>
          </p:nvPr>
        </p:nvPicPr>
        <p:blipFill>
          <a:blip r:embed="rId3"/>
          <a:stretch>
            <a:fillRect/>
          </a:stretch>
        </p:blipFill>
        <p:spPr>
          <a:xfrm>
            <a:off x="538728" y="307731"/>
            <a:ext cx="2988233" cy="3997637"/>
          </a:xfrm>
          <a:prstGeom prst="rect">
            <a:avLst/>
          </a:prstGeom>
        </p:spPr>
      </p:pic>
      <p:pic>
        <p:nvPicPr>
          <p:cNvPr id="7" name="Picture 4">
            <a:extLst>
              <a:ext uri="{FF2B5EF4-FFF2-40B4-BE49-F238E27FC236}">
                <a16:creationId xmlns:a16="http://schemas.microsoft.com/office/drawing/2014/main" id="{5331097D-F2FB-4E63-80A9-DBF82C098F6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27471" y="330044"/>
            <a:ext cx="2668423"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8845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6E8D1-6ACB-4082-AD1C-3EC57D41DE44}"/>
              </a:ext>
            </a:extLst>
          </p:cNvPr>
          <p:cNvSpPr>
            <a:spLocks noGrp="1"/>
          </p:cNvSpPr>
          <p:nvPr>
            <p:ph type="title"/>
          </p:nvPr>
        </p:nvSpPr>
        <p:spPr/>
        <p:txBody>
          <a:bodyPr/>
          <a:lstStyle/>
          <a:p>
            <a:r>
              <a:rPr lang="da-DK" dirty="0"/>
              <a:t>Nedslag fra undersøgelsen……</a:t>
            </a:r>
          </a:p>
        </p:txBody>
      </p:sp>
      <p:graphicFrame>
        <p:nvGraphicFramePr>
          <p:cNvPr id="4" name="Tabel 4">
            <a:extLst>
              <a:ext uri="{FF2B5EF4-FFF2-40B4-BE49-F238E27FC236}">
                <a16:creationId xmlns:a16="http://schemas.microsoft.com/office/drawing/2014/main" id="{467CB68C-AB24-46D3-B6AC-F6808EDA67D8}"/>
              </a:ext>
            </a:extLst>
          </p:cNvPr>
          <p:cNvGraphicFramePr>
            <a:graphicFrameLocks noGrp="1"/>
          </p:cNvGraphicFramePr>
          <p:nvPr>
            <p:ph idx="1"/>
            <p:extLst>
              <p:ext uri="{D42A27DB-BD31-4B8C-83A1-F6EECF244321}">
                <p14:modId xmlns:p14="http://schemas.microsoft.com/office/powerpoint/2010/main" val="1219097514"/>
              </p:ext>
            </p:extLst>
          </p:nvPr>
        </p:nvGraphicFramePr>
        <p:xfrm>
          <a:off x="838200" y="1825625"/>
          <a:ext cx="10515600" cy="47980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81414228"/>
                    </a:ext>
                  </a:extLst>
                </a:gridCol>
                <a:gridCol w="5257800">
                  <a:extLst>
                    <a:ext uri="{9D8B030D-6E8A-4147-A177-3AD203B41FA5}">
                      <a16:colId xmlns:a16="http://schemas.microsoft.com/office/drawing/2014/main" val="1450486482"/>
                    </a:ext>
                  </a:extLst>
                </a:gridCol>
              </a:tblGrid>
              <a:tr h="370840">
                <a:tc>
                  <a:txBody>
                    <a:bodyPr/>
                    <a:lstStyle/>
                    <a:p>
                      <a:r>
                        <a:rPr lang="da-DK" dirty="0"/>
                        <a:t>SPG……</a:t>
                      </a:r>
                    </a:p>
                  </a:txBody>
                  <a:tcPr/>
                </a:tc>
                <a:tc>
                  <a:txBody>
                    <a:bodyPr/>
                    <a:lstStyle/>
                    <a:p>
                      <a:r>
                        <a:rPr lang="da-DK" dirty="0"/>
                        <a:t>Gennemsnit  (4-5/1-3)</a:t>
                      </a:r>
                    </a:p>
                  </a:txBody>
                  <a:tcPr/>
                </a:tc>
                <a:extLst>
                  <a:ext uri="{0D108BD9-81ED-4DB2-BD59-A6C34878D82A}">
                    <a16:rowId xmlns:a16="http://schemas.microsoft.com/office/drawing/2014/main" val="1295436720"/>
                  </a:ext>
                </a:extLst>
              </a:tr>
              <a:tr h="370840">
                <a:tc>
                  <a:txBody>
                    <a:bodyPr/>
                    <a:lstStyle/>
                    <a:p>
                      <a:r>
                        <a:rPr lang="da-DK" sz="2400" b="1" dirty="0">
                          <a:solidFill>
                            <a:schemeClr val="bg1"/>
                          </a:solidFill>
                        </a:rPr>
                        <a:t>Jeg føler mig tryg ved min træner/-</a:t>
                      </a:r>
                      <a:r>
                        <a:rPr lang="da-DK" sz="2400" b="1" dirty="0" err="1">
                          <a:solidFill>
                            <a:schemeClr val="bg1"/>
                          </a:solidFill>
                        </a:rPr>
                        <a:t>ere</a:t>
                      </a:r>
                      <a:endParaRPr lang="da-DK" sz="2400" b="1" dirty="0">
                        <a:solidFill>
                          <a:schemeClr val="bg1"/>
                        </a:solidFill>
                      </a:endParaRPr>
                    </a:p>
                  </a:txBody>
                  <a:tcPr/>
                </a:tc>
                <a:tc>
                  <a:txBody>
                    <a:bodyPr/>
                    <a:lstStyle/>
                    <a:p>
                      <a:pPr algn="ctr"/>
                      <a:r>
                        <a:rPr lang="da-DK" sz="3200" dirty="0">
                          <a:solidFill>
                            <a:schemeClr val="bg1"/>
                          </a:solidFill>
                        </a:rPr>
                        <a:t>  83-17</a:t>
                      </a:r>
                    </a:p>
                  </a:txBody>
                  <a:tcPr/>
                </a:tc>
                <a:extLst>
                  <a:ext uri="{0D108BD9-81ED-4DB2-BD59-A6C34878D82A}">
                    <a16:rowId xmlns:a16="http://schemas.microsoft.com/office/drawing/2014/main" val="354032124"/>
                  </a:ext>
                </a:extLst>
              </a:tr>
              <a:tr h="370840">
                <a:tc>
                  <a:txBody>
                    <a:bodyPr/>
                    <a:lstStyle/>
                    <a:p>
                      <a:r>
                        <a:rPr lang="da-DK" sz="2400" b="1" dirty="0">
                          <a:solidFill>
                            <a:schemeClr val="bg1"/>
                          </a:solidFill>
                        </a:rPr>
                        <a:t>Jeg føler at der er gode muligheder for at jeg kan udvikle mig fodboldmæssigt…..</a:t>
                      </a:r>
                    </a:p>
                  </a:txBody>
                  <a:tcPr/>
                </a:tc>
                <a:tc>
                  <a:txBody>
                    <a:bodyPr/>
                    <a:lstStyle/>
                    <a:p>
                      <a:pPr algn="ctr"/>
                      <a:r>
                        <a:rPr lang="da-DK" sz="3200" dirty="0">
                          <a:solidFill>
                            <a:schemeClr val="bg1"/>
                          </a:solidFill>
                        </a:rPr>
                        <a:t>81-19</a:t>
                      </a:r>
                    </a:p>
                  </a:txBody>
                  <a:tcPr/>
                </a:tc>
                <a:extLst>
                  <a:ext uri="{0D108BD9-81ED-4DB2-BD59-A6C34878D82A}">
                    <a16:rowId xmlns:a16="http://schemas.microsoft.com/office/drawing/2014/main" val="4150795945"/>
                  </a:ext>
                </a:extLst>
              </a:tr>
              <a:tr h="370840">
                <a:tc>
                  <a:txBody>
                    <a:bodyPr/>
                    <a:lstStyle/>
                    <a:p>
                      <a:pPr algn="l" fontAlgn="t"/>
                      <a:r>
                        <a:rPr lang="da-DK" sz="2400" b="1" i="0" u="none" strike="noStrike" dirty="0">
                          <a:solidFill>
                            <a:schemeClr val="bg1"/>
                          </a:solidFill>
                          <a:effectLst/>
                          <a:latin typeface="Arial" panose="020B0604020202020204" pitchFamily="34" charset="0"/>
                        </a:rPr>
                        <a:t>Jeg føler, at jeg til en vis grad har medbestemmelse i min fodboldmæssige udvikling (at jeg bliver inddraget og har et medansvar)</a:t>
                      </a:r>
                    </a:p>
                  </a:txBody>
                  <a:tcPr marL="7620" marR="7620" marT="7620" marB="0"/>
                </a:tc>
                <a:tc>
                  <a:txBody>
                    <a:bodyPr/>
                    <a:lstStyle/>
                    <a:p>
                      <a:pPr algn="ctr"/>
                      <a:r>
                        <a:rPr lang="da-DK" sz="3200" dirty="0">
                          <a:solidFill>
                            <a:schemeClr val="bg1"/>
                          </a:solidFill>
                        </a:rPr>
                        <a:t>76-24</a:t>
                      </a:r>
                    </a:p>
                  </a:txBody>
                  <a:tcPr/>
                </a:tc>
                <a:extLst>
                  <a:ext uri="{0D108BD9-81ED-4DB2-BD59-A6C34878D82A}">
                    <a16:rowId xmlns:a16="http://schemas.microsoft.com/office/drawing/2014/main" val="457468224"/>
                  </a:ext>
                </a:extLst>
              </a:tr>
              <a:tr h="370840">
                <a:tc>
                  <a:txBody>
                    <a:bodyPr/>
                    <a:lstStyle/>
                    <a:p>
                      <a:r>
                        <a:rPr lang="da-DK" sz="2400" b="1" dirty="0">
                          <a:solidFill>
                            <a:schemeClr val="bg1"/>
                          </a:solidFill>
                        </a:rPr>
                        <a:t>Jeg går med overvejelser om at stoppe til fodbold?</a:t>
                      </a:r>
                    </a:p>
                  </a:txBody>
                  <a:tcPr/>
                </a:tc>
                <a:tc>
                  <a:txBody>
                    <a:bodyPr/>
                    <a:lstStyle/>
                    <a:p>
                      <a:pPr algn="ctr"/>
                      <a:r>
                        <a:rPr lang="da-DK" sz="3200" dirty="0">
                          <a:solidFill>
                            <a:schemeClr val="bg1"/>
                          </a:solidFill>
                        </a:rPr>
                        <a:t>83-17</a:t>
                      </a:r>
                    </a:p>
                  </a:txBody>
                  <a:tcPr/>
                </a:tc>
                <a:extLst>
                  <a:ext uri="{0D108BD9-81ED-4DB2-BD59-A6C34878D82A}">
                    <a16:rowId xmlns:a16="http://schemas.microsoft.com/office/drawing/2014/main" val="813736593"/>
                  </a:ext>
                </a:extLst>
              </a:tr>
            </a:tbl>
          </a:graphicData>
        </a:graphic>
      </p:graphicFrame>
    </p:spTree>
    <p:extLst>
      <p:ext uri="{BB962C8B-B14F-4D97-AF65-F5344CB8AC3E}">
        <p14:creationId xmlns:p14="http://schemas.microsoft.com/office/powerpoint/2010/main" val="758771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612FB8F-AB57-4420-8682-EDF90CB17234}"/>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200" kern="1200">
                <a:solidFill>
                  <a:schemeClr val="bg1"/>
                </a:solidFill>
                <a:latin typeface="+mj-lt"/>
                <a:ea typeface="+mj-ea"/>
                <a:cs typeface="+mj-cs"/>
              </a:rPr>
              <a:t>Hvad kan vi gøre for at spillerne i højere grad oplever at de bliver inddraget???? </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descr="Et billede, der indeholder bordservice, plade, tegning, kop&#10;&#10;Automatisk genereret beskrivelse">
            <a:extLst>
              <a:ext uri="{FF2B5EF4-FFF2-40B4-BE49-F238E27FC236}">
                <a16:creationId xmlns:a16="http://schemas.microsoft.com/office/drawing/2014/main" id="{42C4DC04-5CE1-4050-BC09-0329FEBBF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892" y="489204"/>
            <a:ext cx="3808822" cy="4511421"/>
          </a:xfrm>
          <a:prstGeom prst="rect">
            <a:avLst/>
          </a:prstGeom>
        </p:spPr>
      </p:pic>
    </p:spTree>
    <p:extLst>
      <p:ext uri="{BB962C8B-B14F-4D97-AF65-F5344CB8AC3E}">
        <p14:creationId xmlns:p14="http://schemas.microsoft.com/office/powerpoint/2010/main" val="3118836861"/>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D84D1-066A-4E40-A0D7-7B6985057E07}"/>
              </a:ext>
            </a:extLst>
          </p:cNvPr>
          <p:cNvSpPr>
            <a:spLocks noGrp="1"/>
          </p:cNvSpPr>
          <p:nvPr>
            <p:ph type="title"/>
          </p:nvPr>
        </p:nvSpPr>
        <p:spPr>
          <a:xfrm>
            <a:off x="535020" y="685800"/>
            <a:ext cx="2780271" cy="5105400"/>
          </a:xfrm>
        </p:spPr>
        <p:txBody>
          <a:bodyPr>
            <a:normAutofit/>
          </a:bodyPr>
          <a:lstStyle/>
          <a:p>
            <a:r>
              <a:rPr lang="da-DK" sz="4000">
                <a:solidFill>
                  <a:srgbClr val="FFFFFF"/>
                </a:solidFill>
              </a:rPr>
              <a:t>Spørgsmål til overvejelse!</a:t>
            </a:r>
          </a:p>
        </p:txBody>
      </p:sp>
      <p:graphicFrame>
        <p:nvGraphicFramePr>
          <p:cNvPr id="20" name="Pladsholder til indhold 2">
            <a:extLst>
              <a:ext uri="{FF2B5EF4-FFF2-40B4-BE49-F238E27FC236}">
                <a16:creationId xmlns:a16="http://schemas.microsoft.com/office/drawing/2014/main" id="{7B612055-3052-401C-9F9F-6FD2232D89F0}"/>
              </a:ext>
            </a:extLst>
          </p:cNvPr>
          <p:cNvGraphicFramePr>
            <a:graphicFrameLocks noGrp="1"/>
          </p:cNvGraphicFramePr>
          <p:nvPr>
            <p:ph idx="1"/>
            <p:extLst>
              <p:ext uri="{D42A27DB-BD31-4B8C-83A1-F6EECF244321}">
                <p14:modId xmlns:p14="http://schemas.microsoft.com/office/powerpoint/2010/main" val="216221694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12280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26E81-F849-444D-A0BA-76745A925C0B}"/>
              </a:ext>
            </a:extLst>
          </p:cNvPr>
          <p:cNvSpPr>
            <a:spLocks noGrp="1"/>
          </p:cNvSpPr>
          <p:nvPr>
            <p:ph type="title"/>
          </p:nvPr>
        </p:nvSpPr>
        <p:spPr>
          <a:xfrm>
            <a:off x="674236" y="914400"/>
            <a:ext cx="3657600" cy="2887579"/>
          </a:xfrm>
        </p:spPr>
        <p:txBody>
          <a:bodyPr vert="horz" lIns="121920" tIns="60960" rIns="121920" bIns="60960" rtlCol="0" anchor="b">
            <a:normAutofit/>
          </a:bodyPr>
          <a:lstStyle/>
          <a:p>
            <a:pPr algn="ctr" defTabSz="1219170"/>
            <a:r>
              <a:rPr lang="en-US" sz="4133">
                <a:solidFill>
                  <a:srgbClr val="FFFFFF"/>
                </a:solidFill>
              </a:rPr>
              <a:t>Fodboldtræning med sort bælte…..</a:t>
            </a:r>
          </a:p>
        </p:txBody>
      </p:sp>
      <p:pic>
        <p:nvPicPr>
          <p:cNvPr id="5" name="Pladsholder til indhold 4">
            <a:extLst>
              <a:ext uri="{FF2B5EF4-FFF2-40B4-BE49-F238E27FC236}">
                <a16:creationId xmlns:a16="http://schemas.microsoft.com/office/drawing/2014/main" id="{B932CD67-0355-47A8-A100-FE64B7C7B76B}"/>
              </a:ext>
            </a:extLst>
          </p:cNvPr>
          <p:cNvPicPr>
            <a:picLocks noGrp="1" noChangeAspect="1"/>
          </p:cNvPicPr>
          <p:nvPr>
            <p:ph idx="1"/>
          </p:nvPr>
        </p:nvPicPr>
        <p:blipFill>
          <a:blip r:embed="rId2"/>
          <a:stretch>
            <a:fillRect/>
          </a:stretch>
        </p:blipFill>
        <p:spPr>
          <a:xfrm>
            <a:off x="5153822" y="978553"/>
            <a:ext cx="6553545" cy="4908832"/>
          </a:xfrm>
          <a:prstGeom prst="rect">
            <a:avLst/>
          </a:prstGeom>
        </p:spPr>
      </p:pic>
    </p:spTree>
    <p:extLst>
      <p:ext uri="{BB962C8B-B14F-4D97-AF65-F5344CB8AC3E}">
        <p14:creationId xmlns:p14="http://schemas.microsoft.com/office/powerpoint/2010/main" val="18383349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DD911-499B-4A55-9603-AEED84C40C62}"/>
              </a:ext>
            </a:extLst>
          </p:cNvPr>
          <p:cNvSpPr>
            <a:spLocks noGrp="1"/>
          </p:cNvSpPr>
          <p:nvPr>
            <p:ph type="title"/>
          </p:nvPr>
        </p:nvSpPr>
        <p:spPr/>
        <p:txBody>
          <a:bodyPr/>
          <a:lstStyle/>
          <a:p>
            <a:r>
              <a:rPr lang="da-DK" dirty="0"/>
              <a:t>Indholdet……</a:t>
            </a:r>
          </a:p>
        </p:txBody>
      </p:sp>
      <p:sp>
        <p:nvSpPr>
          <p:cNvPr id="3" name="Pladsholder til indhold 2">
            <a:extLst>
              <a:ext uri="{FF2B5EF4-FFF2-40B4-BE49-F238E27FC236}">
                <a16:creationId xmlns:a16="http://schemas.microsoft.com/office/drawing/2014/main" id="{32AB6742-17F6-4FE1-9CF6-355CC47B75CD}"/>
              </a:ext>
            </a:extLst>
          </p:cNvPr>
          <p:cNvSpPr>
            <a:spLocks noGrp="1"/>
          </p:cNvSpPr>
          <p:nvPr>
            <p:ph idx="1"/>
          </p:nvPr>
        </p:nvSpPr>
        <p:spPr/>
        <p:txBody>
          <a:bodyPr/>
          <a:lstStyle/>
          <a:p>
            <a:r>
              <a:rPr lang="da-DK" dirty="0"/>
              <a:t>Et ugentligt træningspas med klubbens ”dygtigste” træner – </a:t>
            </a:r>
            <a:r>
              <a:rPr lang="da-DK" dirty="0" err="1"/>
              <a:t>mao</a:t>
            </a:r>
            <a:r>
              <a:rPr lang="da-DK" dirty="0"/>
              <a:t>. en træner som kombinerer et højt fagligt niveau med en lyst til at sene startere blive en integreret del af fodboldmiljøet…..</a:t>
            </a:r>
          </a:p>
          <a:p>
            <a:r>
              <a:rPr lang="da-DK" dirty="0"/>
              <a:t>Lektier: Hver spiller får to øvelser med hjem på et </a:t>
            </a:r>
            <a:r>
              <a:rPr lang="da-DK" dirty="0" err="1"/>
              <a:t>youtube</a:t>
            </a:r>
            <a:r>
              <a:rPr lang="da-DK" dirty="0"/>
              <a:t>-klip som øves min. 2 x 15 min…..</a:t>
            </a:r>
          </a:p>
          <a:p>
            <a:r>
              <a:rPr lang="da-DK" dirty="0"/>
              <a:t>”Graduering” med spisning og forældremøde…..</a:t>
            </a:r>
          </a:p>
          <a:p>
            <a:r>
              <a:rPr lang="da-DK" dirty="0"/>
              <a:t>Trænermanual </a:t>
            </a:r>
          </a:p>
          <a:p>
            <a:r>
              <a:rPr lang="da-DK" dirty="0"/>
              <a:t>Introvideo</a:t>
            </a:r>
          </a:p>
          <a:p>
            <a:r>
              <a:rPr lang="da-DK" dirty="0"/>
              <a:t>Vi har brug for en nogle klubber der tester materialet i foråret 2020.</a:t>
            </a:r>
          </a:p>
        </p:txBody>
      </p:sp>
    </p:spTree>
    <p:extLst>
      <p:ext uri="{BB962C8B-B14F-4D97-AF65-F5344CB8AC3E}">
        <p14:creationId xmlns:p14="http://schemas.microsoft.com/office/powerpoint/2010/main" val="359109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4996" name="Billede 1">
            <a:extLst>
              <a:ext uri="{FF2B5EF4-FFF2-40B4-BE49-F238E27FC236}">
                <a16:creationId xmlns:a16="http://schemas.microsoft.com/office/drawing/2014/main" id="{921B0B1F-0196-48D6-B105-F28F73450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416" y="643467"/>
            <a:ext cx="5278140" cy="5278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itel 1">
            <a:extLst>
              <a:ext uri="{FF2B5EF4-FFF2-40B4-BE49-F238E27FC236}">
                <a16:creationId xmlns:a16="http://schemas.microsoft.com/office/drawing/2014/main" id="{795E6440-E8F7-4E8D-ABE2-F112549E9751}"/>
              </a:ext>
            </a:extLst>
          </p:cNvPr>
          <p:cNvSpPr>
            <a:spLocks noGrp="1" noChangeArrowheads="1"/>
          </p:cNvSpPr>
          <p:nvPr>
            <p:ph type="title"/>
          </p:nvPr>
        </p:nvSpPr>
        <p:spPr>
          <a:xfrm>
            <a:off x="750242" y="632990"/>
            <a:ext cx="4062643" cy="1043409"/>
          </a:xfrm>
        </p:spPr>
        <p:txBody>
          <a:bodyPr>
            <a:normAutofit/>
          </a:bodyPr>
          <a:lstStyle/>
          <a:p>
            <a:pPr eaLnBrk="1" hangingPunct="1">
              <a:defRPr/>
            </a:pPr>
            <a:br>
              <a:rPr lang="da-DK" altLang="da-DK" sz="3300"/>
            </a:br>
            <a:r>
              <a:rPr lang="da-DK" altLang="da-DK" sz="3300"/>
              <a:t>Tak for i dag…..</a:t>
            </a:r>
          </a:p>
        </p:txBody>
      </p:sp>
      <p:sp>
        <p:nvSpPr>
          <p:cNvPr id="3" name="Pladsholder til indhold 2">
            <a:extLst>
              <a:ext uri="{FF2B5EF4-FFF2-40B4-BE49-F238E27FC236}">
                <a16:creationId xmlns:a16="http://schemas.microsoft.com/office/drawing/2014/main" id="{3AE90351-63A3-4F60-8520-B74014794615}"/>
              </a:ext>
            </a:extLst>
          </p:cNvPr>
          <p:cNvSpPr>
            <a:spLocks noGrp="1"/>
          </p:cNvSpPr>
          <p:nvPr>
            <p:ph idx="1"/>
          </p:nvPr>
        </p:nvSpPr>
        <p:spPr>
          <a:xfrm>
            <a:off x="518474" y="1774372"/>
            <a:ext cx="4064409" cy="2754086"/>
          </a:xfrm>
        </p:spPr>
        <p:txBody>
          <a:bodyPr rtlCol="0" anchor="t">
            <a:normAutofit/>
          </a:bodyPr>
          <a:lstStyle/>
          <a:p>
            <a:pPr marL="342899" indent="-342899" defTabSz="457198">
              <a:buClr>
                <a:schemeClr val="bg2">
                  <a:lumMod val="40000"/>
                  <a:lumOff val="60000"/>
                </a:schemeClr>
              </a:buClr>
              <a:buFont typeface="Wingdings 3" charset="2"/>
              <a:buChar char=""/>
              <a:defRPr/>
            </a:pPr>
            <a:endParaRPr lang="da-DK" sz="1800"/>
          </a:p>
          <a:p>
            <a:pPr marL="342899" indent="-342899" defTabSz="457198">
              <a:buClr>
                <a:schemeClr val="bg2">
                  <a:lumMod val="40000"/>
                  <a:lumOff val="60000"/>
                </a:schemeClr>
              </a:buClr>
              <a:buFont typeface="Wingdings 3" charset="2"/>
              <a:buChar char=""/>
              <a:defRPr/>
            </a:pPr>
            <a:endParaRPr lang="da-DK" sz="1800"/>
          </a:p>
          <a:p>
            <a:pPr marL="342899" indent="-342899" defTabSz="457198">
              <a:buClr>
                <a:schemeClr val="bg2">
                  <a:lumMod val="40000"/>
                  <a:lumOff val="60000"/>
                </a:schemeClr>
              </a:buClr>
              <a:buFont typeface="Wingdings 3" charset="2"/>
              <a:buChar char=""/>
              <a:defRPr/>
            </a:pPr>
            <a:endParaRPr lang="da-DK" sz="1800"/>
          </a:p>
          <a:p>
            <a:pPr marL="0" indent="0" defTabSz="457198">
              <a:buClr>
                <a:schemeClr val="bg2">
                  <a:lumMod val="40000"/>
                  <a:lumOff val="60000"/>
                </a:schemeClr>
              </a:buClr>
              <a:buNone/>
              <a:defRPr/>
            </a:pPr>
            <a:endParaRPr lang="da-DK" sz="1800"/>
          </a:p>
        </p:txBody>
      </p:sp>
    </p:spTree>
    <p:extLst>
      <p:ext uri="{BB962C8B-B14F-4D97-AF65-F5344CB8AC3E}">
        <p14:creationId xmlns:p14="http://schemas.microsoft.com/office/powerpoint/2010/main" val="16837783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92D4E-EA50-4B42-B470-A833CDE88493}"/>
              </a:ext>
            </a:extLst>
          </p:cNvPr>
          <p:cNvSpPr>
            <a:spLocks noGrp="1"/>
          </p:cNvSpPr>
          <p:nvPr>
            <p:ph type="title"/>
          </p:nvPr>
        </p:nvSpPr>
        <p:spPr>
          <a:xfrm>
            <a:off x="6587229" y="365125"/>
            <a:ext cx="5024763" cy="1790580"/>
          </a:xfrm>
        </p:spPr>
        <p:txBody>
          <a:bodyPr vert="horz" lIns="121920" tIns="60960" rIns="121920" bIns="60960" rtlCol="0" anchor="ctr">
            <a:normAutofit/>
          </a:bodyPr>
          <a:lstStyle/>
          <a:p>
            <a:pPr defTabSz="1219170"/>
            <a:r>
              <a:rPr lang="en-US" sz="3733" dirty="0"/>
              <a:t>Times are changing!</a:t>
            </a:r>
          </a:p>
        </p:txBody>
      </p:sp>
      <p:pic>
        <p:nvPicPr>
          <p:cNvPr id="5" name="Pladsholder til indhold 4">
            <a:extLst>
              <a:ext uri="{FF2B5EF4-FFF2-40B4-BE49-F238E27FC236}">
                <a16:creationId xmlns:a16="http://schemas.microsoft.com/office/drawing/2014/main" id="{6C054312-EF24-4D99-B68B-3EE3AEF857EE}"/>
              </a:ext>
            </a:extLst>
          </p:cNvPr>
          <p:cNvPicPr>
            <a:picLocks noGrp="1" noChangeAspect="1"/>
          </p:cNvPicPr>
          <p:nvPr>
            <p:ph sz="half" idx="1"/>
          </p:nvPr>
        </p:nvPicPr>
        <p:blipFill rotWithShape="1">
          <a:blip r:embed="rId2"/>
          <a:stretch/>
        </p:blipFill>
        <p:spPr>
          <a:xfrm>
            <a:off x="2000250" y="2091531"/>
            <a:ext cx="2857500" cy="3819525"/>
          </a:xfrm>
          <a:prstGeom prst="rect">
            <a:avLst/>
          </a:prstGeom>
        </p:spPr>
      </p:pic>
      <p:sp>
        <p:nvSpPr>
          <p:cNvPr id="4" name="Pladsholder til indhold 3">
            <a:extLst>
              <a:ext uri="{FF2B5EF4-FFF2-40B4-BE49-F238E27FC236}">
                <a16:creationId xmlns:a16="http://schemas.microsoft.com/office/drawing/2014/main" id="{FE2E46C9-5FBA-4406-AD3D-FB3B2DCEDD60}"/>
              </a:ext>
            </a:extLst>
          </p:cNvPr>
          <p:cNvSpPr>
            <a:spLocks noGrp="1"/>
          </p:cNvSpPr>
          <p:nvPr>
            <p:ph sz="half" idx="2"/>
          </p:nvPr>
        </p:nvSpPr>
        <p:spPr>
          <a:xfrm>
            <a:off x="6587229" y="2335091"/>
            <a:ext cx="5024763" cy="3841872"/>
          </a:xfrm>
        </p:spPr>
        <p:txBody>
          <a:bodyPr vert="horz" lIns="121920" tIns="60960" rIns="121920" bIns="60960" rtlCol="0">
            <a:normAutofit/>
          </a:bodyPr>
          <a:lstStyle/>
          <a:p>
            <a:pPr indent="-304792" defTabSz="1219170"/>
            <a:endParaRPr lang="en-US" sz="2400"/>
          </a:p>
        </p:txBody>
      </p:sp>
      <p:pic>
        <p:nvPicPr>
          <p:cNvPr id="7" name="Pladsholder til indhold 3">
            <a:extLst>
              <a:ext uri="{FF2B5EF4-FFF2-40B4-BE49-F238E27FC236}">
                <a16:creationId xmlns:a16="http://schemas.microsoft.com/office/drawing/2014/main" id="{0423359C-8F09-4F33-ABBC-01F87BE216CD}"/>
              </a:ext>
            </a:extLst>
          </p:cNvPr>
          <p:cNvPicPr>
            <a:picLocks noChangeAspect="1"/>
          </p:cNvPicPr>
          <p:nvPr/>
        </p:nvPicPr>
        <p:blipFill rotWithShape="1">
          <a:blip r:embed="rId3"/>
          <a:srcRect r="-5" b="5424"/>
          <a:stretch/>
        </p:blipFill>
        <p:spPr>
          <a:xfrm>
            <a:off x="287041" y="365125"/>
            <a:ext cx="2834939" cy="3574727"/>
          </a:xfrm>
          <a:prstGeom prst="rect">
            <a:avLst/>
          </a:prstGeom>
        </p:spPr>
      </p:pic>
      <p:pic>
        <p:nvPicPr>
          <p:cNvPr id="6" name="Billede 5">
            <a:extLst>
              <a:ext uri="{FF2B5EF4-FFF2-40B4-BE49-F238E27FC236}">
                <a16:creationId xmlns:a16="http://schemas.microsoft.com/office/drawing/2014/main" id="{D35CF759-60D7-472D-9C14-D22976FB4635}"/>
              </a:ext>
            </a:extLst>
          </p:cNvPr>
          <p:cNvPicPr>
            <a:picLocks noChangeAspect="1"/>
          </p:cNvPicPr>
          <p:nvPr/>
        </p:nvPicPr>
        <p:blipFill rotWithShape="1">
          <a:blip r:embed="rId4"/>
          <a:srcRect r="4927" b="4"/>
          <a:stretch/>
        </p:blipFill>
        <p:spPr>
          <a:xfrm>
            <a:off x="3308408" y="365124"/>
            <a:ext cx="2834939" cy="2057400"/>
          </a:xfrm>
          <a:prstGeom prst="rect">
            <a:avLst/>
          </a:prstGeom>
        </p:spPr>
      </p:pic>
      <p:pic>
        <p:nvPicPr>
          <p:cNvPr id="8" name="Billede 7">
            <a:extLst>
              <a:ext uri="{FF2B5EF4-FFF2-40B4-BE49-F238E27FC236}">
                <a16:creationId xmlns:a16="http://schemas.microsoft.com/office/drawing/2014/main" id="{2E33B793-3B35-4996-B405-2911316397CA}"/>
              </a:ext>
            </a:extLst>
          </p:cNvPr>
          <p:cNvPicPr>
            <a:picLocks noChangeAspect="1"/>
          </p:cNvPicPr>
          <p:nvPr/>
        </p:nvPicPr>
        <p:blipFill rotWithShape="1">
          <a:blip r:embed="rId5"/>
          <a:srcRect r="-6" b="37029"/>
          <a:stretch/>
        </p:blipFill>
        <p:spPr>
          <a:xfrm>
            <a:off x="287041" y="4119239"/>
            <a:ext cx="2834939" cy="2057724"/>
          </a:xfrm>
          <a:prstGeom prst="rect">
            <a:avLst/>
          </a:prstGeom>
        </p:spPr>
      </p:pic>
    </p:spTree>
    <p:extLst>
      <p:ext uri="{BB962C8B-B14F-4D97-AF65-F5344CB8AC3E}">
        <p14:creationId xmlns:p14="http://schemas.microsoft.com/office/powerpoint/2010/main" val="390647802"/>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569E287B855644E8A1CCB325FB88F4F" ma:contentTypeVersion="11" ma:contentTypeDescription="Opret et nyt dokument." ma:contentTypeScope="" ma:versionID="95cef861ade400d6346690ffa52bba64">
  <xsd:schema xmlns:xsd="http://www.w3.org/2001/XMLSchema" xmlns:xs="http://www.w3.org/2001/XMLSchema" xmlns:p="http://schemas.microsoft.com/office/2006/metadata/properties" xmlns:ns3="01e3e9b7-fff2-4737-8f1a-cf20ded04579" xmlns:ns4="e0fac54d-9160-4876-af0c-c20dfb51d89d" targetNamespace="http://schemas.microsoft.com/office/2006/metadata/properties" ma:root="true" ma:fieldsID="fb6abed20a1abe4e336d2013e65a8ee3" ns3:_="" ns4:_="">
    <xsd:import namespace="01e3e9b7-fff2-4737-8f1a-cf20ded04579"/>
    <xsd:import namespace="e0fac54d-9160-4876-af0c-c20dfb51d8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3e9b7-fff2-4737-8f1a-cf20ded04579"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SharingHintHash" ma:index="10" nillable="true" ma:displayName="Hashværdi for deling"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fac54d-9160-4876-af0c-c20dfb51d89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21883E-8571-41FE-AACC-9EA81D11C183}">
  <ds:schemaRefs>
    <ds:schemaRef ds:uri="http://schemas.microsoft.com/sharepoint/v3/contenttype/forms"/>
  </ds:schemaRefs>
</ds:datastoreItem>
</file>

<file path=customXml/itemProps2.xml><?xml version="1.0" encoding="utf-8"?>
<ds:datastoreItem xmlns:ds="http://schemas.openxmlformats.org/officeDocument/2006/customXml" ds:itemID="{95BF7164-9AE2-4261-9F95-F0FDAADDD9F7}">
  <ds:schemaRefs>
    <ds:schemaRef ds:uri="http://schemas.microsoft.com/office/infopath/2007/PartnerControls"/>
    <ds:schemaRef ds:uri="e0fac54d-9160-4876-af0c-c20dfb51d89d"/>
    <ds:schemaRef ds:uri="http://purl.org/dc/elements/1.1/"/>
    <ds:schemaRef ds:uri="http://schemas.microsoft.com/office/2006/metadata/properties"/>
    <ds:schemaRef ds:uri="http://purl.org/dc/terms/"/>
    <ds:schemaRef ds:uri="01e3e9b7-fff2-4737-8f1a-cf20ded04579"/>
    <ds:schemaRef ds:uri="http://schemas.microsoft.com/office/2006/documentManagement/type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E8D5B4-62D3-434E-9B3D-0D62853F3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e3e9b7-fff2-4737-8f1a-cf20ded04579"/>
    <ds:schemaRef ds:uri="e0fac54d-9160-4876-af0c-c20dfb51d8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TotalTime>
  <Words>3780</Words>
  <Application>Microsoft Office PowerPoint</Application>
  <PresentationFormat>Widescreen</PresentationFormat>
  <Paragraphs>527</Paragraphs>
  <Slides>85</Slides>
  <Notes>4</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85</vt:i4>
      </vt:variant>
    </vt:vector>
  </HeadingPairs>
  <TitlesOfParts>
    <vt:vector size="97" baseType="lpstr">
      <vt:lpstr>Arial</vt:lpstr>
      <vt:lpstr>Calibri</vt:lpstr>
      <vt:lpstr>Calibri Light</vt:lpstr>
      <vt:lpstr>Century Gothic</vt:lpstr>
      <vt:lpstr>Courier New</vt:lpstr>
      <vt:lpstr>Garamond</vt:lpstr>
      <vt:lpstr>Helvetica</vt:lpstr>
      <vt:lpstr>Helvetica Light</vt:lpstr>
      <vt:lpstr>Times New Roman</vt:lpstr>
      <vt:lpstr>Wingdings</vt:lpstr>
      <vt:lpstr>Wingdings 3</vt:lpstr>
      <vt:lpstr>Office Theme</vt:lpstr>
      <vt:lpstr>”…Når man i mange år ikke har rakt hånden op i timen ,er det som at forbindelsen mellem arm og hjerne er forsvundet…”(Pige 9.kl)</vt:lpstr>
      <vt:lpstr>9.Kl 1986</vt:lpstr>
      <vt:lpstr>9.kl 2019</vt:lpstr>
      <vt:lpstr>Det kan jeg simpelthen ikke huske at jeg skrev opgave om…..</vt:lpstr>
      <vt:lpstr>Når man ringede til kæresten fik man fat …..</vt:lpstr>
      <vt:lpstr>Legemstrene og kulturbærerne er forsvundet…</vt:lpstr>
      <vt:lpstr>Venner kan man jo ikke rigtig bruge til noget!</vt:lpstr>
      <vt:lpstr>Superman er blevet superfit….</vt:lpstr>
      <vt:lpstr>Times are changing!</vt:lpstr>
      <vt:lpstr>Less wear – more body….</vt:lpstr>
      <vt:lpstr>Instagram er et fantastisk medie, men…..</vt:lpstr>
      <vt:lpstr>Models from the past….</vt:lpstr>
      <vt:lpstr>Is every moment really an ”insta-moment”????</vt:lpstr>
      <vt:lpstr>“I have my period”– og det har jeg haft mandag og torsdag I de sidste tre år! </vt:lpstr>
      <vt:lpstr>Studenter 1986</vt:lpstr>
      <vt:lpstr>De kollektivt orienterede individualister Studenter 2019</vt:lpstr>
      <vt:lpstr>Til overvejelse…..</vt:lpstr>
      <vt:lpstr>Fra 1.division til Superligaen på 6 uger!</vt:lpstr>
      <vt:lpstr>Vi lever i en verden i HASTIG forandring!</vt:lpstr>
      <vt:lpstr>Deres fremtid bliver nano-science, kvantecomputere, 21st Century Medicine, biotech og….</vt:lpstr>
      <vt:lpstr>Hvad er 21st century skills?</vt:lpstr>
      <vt:lpstr>Unge der dyrker idræt   - eller atleter der er unge?</vt:lpstr>
      <vt:lpstr>Øvebane eller præsationsarena……?</vt:lpstr>
      <vt:lpstr>Globalt orienterede og udfordrede unge….  Nogle få perspektiver på fremtiden!</vt:lpstr>
      <vt:lpstr>Individuel optimisme - Kollektiv pessimisme Hvad tænker du om fremtiden?</vt:lpstr>
      <vt:lpstr>Man drømmer om det man altid har drømt om….</vt:lpstr>
      <vt:lpstr>Og så er der alle de store ting….</vt:lpstr>
      <vt:lpstr>Og et drenge-perspektiv……</vt:lpstr>
      <vt:lpstr>Målrettede er unge der gerne skal ramme plet…i en verden hvor halvdelen af de jobs vi kender i dag ikke findes i 2030 og hvor man næppe kan leve af, at spille Fodbold!</vt:lpstr>
      <vt:lpstr>Hvilken rolle skal fodbolden spille i deres liv fremadrettet? </vt:lpstr>
      <vt:lpstr>Det perfekte er blevet det normale…….</vt:lpstr>
      <vt:lpstr>Alt skal være perfekt……</vt:lpstr>
      <vt:lpstr>Man skal præstere på alle arenaer! </vt:lpstr>
      <vt:lpstr>PERFEKTIONISME</vt:lpstr>
      <vt:lpstr>Hvem presser jer?</vt:lpstr>
      <vt:lpstr>”Det største krav til mig fra alle er at jeg kan tage ansvar”(Pigespiler, ? Kl.)</vt:lpstr>
      <vt:lpstr>Generation ”FOMO” hvor tiltideværelse er vigtigere end tilstedeværelse!</vt:lpstr>
      <vt:lpstr>De vokser op i en ”synes god om”-kultur</vt:lpstr>
      <vt:lpstr>Rum for refleksion</vt:lpstr>
      <vt:lpstr>Lektier og afleveringer…….</vt:lpstr>
      <vt:lpstr>Og når vi tuner lidt ind…..</vt:lpstr>
      <vt:lpstr>LEKTIER OG AFLEVERINGER</vt:lpstr>
      <vt:lpstr>Det er svært at få hverdagen til at hænge sammen …..</vt:lpstr>
      <vt:lpstr>Man SKAL bryde sammen…..</vt:lpstr>
      <vt:lpstr>PAUSER?</vt:lpstr>
      <vt:lpstr>DER ER HELE TIDEN NOGET, MAN KAN/BØR/SKAL …</vt:lpstr>
      <vt:lpstr>Hvad giver social status i en klasse?</vt:lpstr>
      <vt:lpstr>Festerne er det sted hvor man mødes udenfor klassen!</vt:lpstr>
      <vt:lpstr>Hvornår er man sammen med sine venner?</vt:lpstr>
      <vt:lpstr>Massiv festkultur……</vt:lpstr>
      <vt:lpstr>Hvor tit drikker de?</vt:lpstr>
      <vt:lpstr>Festen er det vigtige  - og nogle gange også det eneste – fysiske møde udenover interaktiv i klassen!</vt:lpstr>
      <vt:lpstr>Festen som det mentale frikvarter!</vt:lpstr>
      <vt:lpstr>”At bruge kroppen og dermed få et frirum fra at skulle tænke hele tiden….Der er bare noget virkelig fedt ved at føle sin krop være brugt, være stærk og det at være smurt ind i mudder…”(U16-spiller)</vt:lpstr>
      <vt:lpstr>Fællesskabet til fodbold er nemt – og risikabelt…..</vt:lpstr>
      <vt:lpstr>   Der er brug for frikvarterer! - perspektiver på fritiden    </vt:lpstr>
      <vt:lpstr>MOTIVER FOR  SPORTEN</vt:lpstr>
      <vt:lpstr>Hvad er vigtigt i 7-9.kl?????</vt:lpstr>
      <vt:lpstr>Hvad er vigtigt, når man går til noget? – top 7</vt:lpstr>
      <vt:lpstr>Motivationsfaktorer for deltagelse i faste fritidsaktiviteter i 9.kl (Børnerådet 2019)</vt:lpstr>
      <vt:lpstr>Hvad er knapt så vigtigt….?</vt:lpstr>
      <vt:lpstr>Alder spiller ingen rolle!</vt:lpstr>
      <vt:lpstr>Erhvervsarbejde er den primære fritidsaktivitet på ungdomsuddan-nelserne</vt:lpstr>
      <vt:lpstr>Hvad går de til????</vt:lpstr>
      <vt:lpstr>Hvad er vigtigt? – top 2</vt:lpstr>
      <vt:lpstr>Der er ingen forskel i drenge og pigers motiver for at dyrke fritidskativiteter…men der er langt færre piger der er aktive i fritidsaktiviteter!!</vt:lpstr>
      <vt:lpstr>Hvis jeres hverdag er så tæt pakket, hvorfor prioriterer I så stadig at finde tid til sport? </vt:lpstr>
      <vt:lpstr>HVAD ER DER PÅ SPIL, NÅR PIGERNE OVERVEJER FRAVALG AF SPORTEN?</vt:lpstr>
      <vt:lpstr>”Jeg har faktisk fundet ud af hvordan man rækker hånden op i skolen, men jeg har ikke lært det i skolen. Jeg har lært det til fodbold fordi jeg har fået fået coaching”(U16-spiller)</vt:lpstr>
      <vt:lpstr>”…En del af noget større end bare forskellige ting jeg laver forskellige steder…”(U16-spiller)</vt:lpstr>
      <vt:lpstr>De vokser op med den generation af forældre, der ikke kan reproducere deres egen opdragelse – og som oplever et autoritetstab!</vt:lpstr>
      <vt:lpstr>Piger og drenge anvender forældre lidt forskelligt!</vt:lpstr>
      <vt:lpstr>Der er ingen grund til at snakke om dybe ting, hvis man aldrig selv tænker over dybe ting! – og sådan er der ofte en naturlig forklaring på tingene!</vt:lpstr>
      <vt:lpstr>Man taler med forældrene når man virkeligt er presset!</vt:lpstr>
      <vt:lpstr>”Hvad forventer du af dine forældre?”</vt:lpstr>
      <vt:lpstr>Har du nogle ”gode” voksne du kan snakke med?</vt:lpstr>
      <vt:lpstr>Hvem er de ”gode” voksne???</vt:lpstr>
      <vt:lpstr>Udfordringer…….</vt:lpstr>
      <vt:lpstr>INFO….link til gymnasieundersøgelse…..</vt:lpstr>
      <vt:lpstr>Nedslag fra undersøgelsen……</vt:lpstr>
      <vt:lpstr>Hvad kan vi gøre for at spillerne i højere grad oplever at de bliver inddraget???? </vt:lpstr>
      <vt:lpstr>Spørgsmål til overvejelse!</vt:lpstr>
      <vt:lpstr>Fodboldtræning med sort bælte…..</vt:lpstr>
      <vt:lpstr>Indholdet……</vt:lpstr>
      <vt:lpstr> 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”…Når man i mange år ikke har rakt hånden op i timen ,er det som at forbindelsen mellem arm og hjerne er forsvundet…”(Pige 9.kl)</dc:title>
  <dc:creator>Søren Østergaard</dc:creator>
  <cp:lastModifiedBy>Annette Ravnborg Winkler Westermann - DBU Bredde</cp:lastModifiedBy>
  <cp:revision>7</cp:revision>
  <dcterms:created xsi:type="dcterms:W3CDTF">2019-10-28T10:43:39Z</dcterms:created>
  <dcterms:modified xsi:type="dcterms:W3CDTF">2019-12-04T11:44:08Z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0x0101007569E287B855644E8A1CCB325FB88F4F</vt:lpwstr>
  </property>
</Properties>
</file>